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Le Comité" id="{aed9fa5c-2f1e-3d8d-85c6-3f190bd0f667}">
          <p14:sldIdLst>
            <p14:sldId id="256"/>
            <p14:sldId id="257"/>
            <p14:sldId id="258"/>
            <p14:sldId id="259"/>
          </p14:sldIdLst>
        </p14:section>
        <p14:section name="L'équipe" id="{ae706f65-6b4b-410b-f4af-359e51e5ad59}">
          <p14:sldIdLst>
            <p14:sldId id="260"/>
            <p14:sldId id="261"/>
          </p14:sldIdLst>
        </p14:section>
        <p14:section name="Le territoire" id="{d33b4677-4570-89fb-1b4c-25587be7dd8d}">
          <p14:sldIdLst>
            <p14:sldId id="262"/>
          </p14:sldIdLst>
        </p14:section>
        <p14:section name="Nos actions" id="{9c95e456-de47-1492-c324-ee633e609d94}">
          <p14:sldIdLst>
            <p14:sldId id="263"/>
            <p14:sldId id="264"/>
            <p14:sldId id="265"/>
            <p14:sldId id="266"/>
            <p14:sldId id="267"/>
          </p14:sldIdLst>
        </p14:section>
        <p14:section name="S'impliquer" id="{9fe68624-c553-65d7-ff20-f9ef09eb7c13}">
          <p14:sldIdLst>
            <p14:sldId id="268"/>
            <p14:sldId id="269"/>
            <p14:sldId id="270"/>
            <p14:sldId id="271"/>
          </p14:sldIdLst>
        </p14:section>
        <p14:section name="Contact" id="{58035c56-c1b7-82b1-38ba-63dde7c1c8d5}">
          <p14:sldIdLst>
            <p14:sldId id="27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Bienvenue. Le Comité Départemental de Golf de Gironde rassemble et anime le golf dans tout le département : clubs, associations sportives, jeunes, seniors, dames, Pitch &amp; Putt. Cette présentation s'adresse à tous : partenaires, clubs, AS et curieux.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Comité, c'est l'échelon départemental de la Fédération française de golf. Cinq verbes résument notre action : découvrir, accompagner, informer, célébrer, rassembler.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Comité est l'échelon départemental : il fait le lien entre la fédération et la ligue d'un côté, les clubs et associations sportives de l'autre.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16 535 licenciés au 4 octobre 2026, dont 1 221 jeunes : la Gironde est le premier département de la Ligue, avec 29 % des licenciés et 25 % des jeunes licenciés de Nouvelle-Aquitaine. 74 associations sportives, dont 55 AS d'entreprise. En 2026, 39 rendez-vous sur 17 golfs.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bureau a été élu pour la mandature 2024–2028. Bertrand Sota pilote aussi le circuit Seniors Messieurs. La Présidente traite notamment les forfaits des compétitions.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Toute l'équipe est présentée sur la page « L'équipe » du site. Pour joindre la bonne personne, un seul point d'entrée : le formulaire de contact, en choisissant le bon motif.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Chaque point de la carte est un golf ou un practice girondin. Pour débuter, il suffit de contacter l'accueil du golf le plus proche.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saison de neuf regroupements, encadrée par Béatrice et Guillaume, coachs de la sélection, avec l'aide de Claire et Pierre-Jean. Premiers des qualifications, puis victoires 11–8 contre le CD17 en demi-finale et 11–8 contre le CD24 en finale.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inscriptions aux compétitions jeunes passent par les pros et responsables d'écoles de golf, pas par les familles. Les trophées et dotations sont offerts par notre partenaire majeur Burban. Le golf scolaire a aussi sa commission, pilotée par Robert Sauvaget.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modalités d'inscription aux circuits seniors sont précisées dans le règlement de chaque circuit, sur la page Calendrier et règlements.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commission Pitch &amp; Putt est pilotée par Dominique Bernede. Calendrier, règlement, classements et vidéos des tours sont sur la page Pitch &amp; Putt du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39 rendez-vous en 2026, sur 17 golfs. Pas de compétition en juillet et en août dans le calendrier du Comité.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Idées reçues à démonter : ce n'est pas un sport de riches (formules pour tous les budgets, clubs prêtés), c'est un vrai sport (plusieurs kilomètres de marche, coordination, concentration), ce n'est pas que pour les retraités (de 5 à 95 ans), ça ne prend pas forcément des heures (9 trous, compact, practice), et le principe est simple : mettre la balle dans le trou en un minimum de coups.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suiveur de partie, recommandé par la ffgolf pour les U10 et U12, n'est ni cadet, ni coach, ni arbitre : il veille au rythme, au bon esprit et au comptage des scores. Fiche détaillée sur la page Devenir bénévole.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Toutes ces informations sont réunies sur la page Espace clubs et écoles de golf du site, avec la liste des interlocuteurs par commission.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Pourquoi nous rejoindre : une visibilité ciblée auprès des golfeurs girondins, des familles et des clubs ; une présence sur le terrain lors des remises de prix ; une communication régulière sur le site et sur Instagram ; des valeurs partagées de formation des jeunes, d'esprit sportif, de convivialité et d'ancrage local. Entreprise, commerce ou collectivité : contact via le formulaire du site.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Merci. Pour toute question, partenariat ou envie de s'engager : le formulaire de contact du site transmet chaque demande au bon interlocuteur.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u clair">
    <p:bg>
      <p:bgPr>
        <a:solidFill>
          <a:srgbClr val="F7F4EC"/>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rtlCol="0"/>
          <a:lstStyle>
            <a:lvl1pPr indent="0" marL="0">
              <a:buNone/>
              <a:defRPr lang="en-US" sz="1200" spc="400" kern="0" dirty="0">
                <a:solidFill>
                  <a:schemeClr val="accent3"/>
                </a:solidFill>
                <a:latin typeface="+mn-lt" pitchFamily="34" charset="0"/>
                <a:ea typeface="+mn-lt" pitchFamily="34" charset="-122"/>
                <a:cs typeface="+mn-lt" pitchFamily="34" charset="-120"/>
              </a:defRPr>
            </a:lvl1pPr>
          </a:lstStyle>
          <a:p>
            <a:pPr indent="0" marL="0">
              <a:buNone/>
            </a:pP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rtlCol="0"/>
          <a:lstStyle>
            <a:lvl1pPr algn="l" indent="0" marL="0">
              <a:buNone/>
              <a:defRPr lang="en-US" sz="3000" b="1" dirty="0">
                <a:solidFill>
                  <a:schemeClr val="tx2"/>
                </a:solidFill>
              </a:defRPr>
            </a:lvl1pPr>
          </a:lstStyle>
          <a:p>
            <a:pPr algn="l" indent="0" marL="0">
              <a:buNone/>
            </a:pPr>
            <a:endParaRPr lang="en-US" sz="3000" dirty="0"/>
          </a:p>
        </p:txBody>
      </p:sp>
      <p:sp>
        <p:nvSpPr>
          <p:cNvPr id="4" name="Shape 0"/>
          <p:cNvSpPr/>
          <p:nvPr/>
        </p:nvSpPr>
        <p:spPr>
          <a:xfrm>
            <a:off x="812800" y="1752600"/>
            <a:ext cx="609600" cy="0"/>
          </a:xfrm>
          <a:prstGeom prst="line">
            <a:avLst/>
          </a:prstGeom>
          <a:noFill/>
          <a:ln w="19050">
            <a:solidFill>
              <a:schemeClr val="accent2"/>
            </a:solidFill>
            <a:prstDash val="solid"/>
          </a:ln>
        </p:spPr>
      </p:sp>
      <p:sp>
        <p:nvSpPr>
          <p:cNvPr id="5" name="Text 1"/>
          <p:cNvSpPr/>
          <p:nvPr/>
        </p:nvSpPr>
        <p:spPr>
          <a:xfrm>
            <a:off x="812800" y="6197600"/>
            <a:ext cx="8255000" cy="254000"/>
          </a:xfrm>
          <a:prstGeom prst="rect">
            <a:avLst/>
          </a:prstGeom>
          <a:noFill/>
          <a:ln/>
        </p:spPr>
        <p:txBody>
          <a:bodyPr wrap="square" lIns="0" tIns="0" rIns="0" bIns="0" rtlCol="0" anchor="ctr"/>
          <a:lstStyle/>
          <a:p>
            <a:pPr indent="0" marL="0">
              <a:buNone/>
            </a:pPr>
            <a:r>
              <a:rPr lang="en-US" sz="1200" spc="50" kern="0" dirty="0">
                <a:solidFill>
                  <a:schemeClr val="accent3"/>
                </a:solidFill>
                <a:latin typeface="+mn-lt" pitchFamily="34" charset="0"/>
                <a:ea typeface="+mn-lt" pitchFamily="34" charset="-122"/>
                <a:cs typeface="+mn-lt" pitchFamily="34" charset="-120"/>
              </a:rPr>
              <a:t>Comité Départemental de Golf de Gironde · cdgolf33.com</a:t>
            </a:r>
            <a:endParaRPr lang="en-US" sz="12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u sombre">
    <p:bg>
      <p:bgPr>
        <a:solidFill>
          <a:srgbClr val="003D20"/>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rtlCol="0"/>
          <a:lstStyle>
            <a:lvl1pPr indent="0" marL="0">
              <a:buNone/>
              <a:defRPr lang="en-US" sz="1200" spc="400" kern="0" dirty="0">
                <a:solidFill>
                  <a:schemeClr val="accent4"/>
                </a:solidFill>
                <a:latin typeface="+mn-lt" pitchFamily="34" charset="0"/>
                <a:ea typeface="+mn-lt" pitchFamily="34" charset="-122"/>
                <a:cs typeface="+mn-lt" pitchFamily="34" charset="-120"/>
              </a:defRPr>
            </a:lvl1pPr>
          </a:lstStyle>
          <a:p>
            <a:pPr indent="0" marL="0">
              <a:buNone/>
            </a:pP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rtlCol="0"/>
          <a:lstStyle>
            <a:lvl1pPr algn="l" indent="0" marL="0">
              <a:buNone/>
              <a:defRPr lang="en-US" sz="3000" b="1" dirty="0">
                <a:solidFill>
                  <a:schemeClr val="bg2"/>
                </a:solidFill>
              </a:defRPr>
            </a:lvl1pPr>
          </a:lstStyle>
          <a:p>
            <a:pPr algn="l" indent="0" marL="0">
              <a:buNone/>
            </a:pPr>
            <a:endParaRPr lang="en-US" sz="3000" dirty="0"/>
          </a:p>
        </p:txBody>
      </p:sp>
      <p:sp>
        <p:nvSpPr>
          <p:cNvPr id="4" name="Shape 0"/>
          <p:cNvSpPr/>
          <p:nvPr/>
        </p:nvSpPr>
        <p:spPr>
          <a:xfrm>
            <a:off x="812800" y="1752600"/>
            <a:ext cx="609600" cy="0"/>
          </a:xfrm>
          <a:prstGeom prst="line">
            <a:avLst/>
          </a:prstGeom>
          <a:noFill/>
          <a:ln w="19050">
            <a:solidFill>
              <a:schemeClr val="accent2"/>
            </a:solidFill>
            <a:prstDash val="solid"/>
          </a:ln>
        </p:spPr>
      </p:sp>
      <p:sp>
        <p:nvSpPr>
          <p:cNvPr id="5" name="Text 1"/>
          <p:cNvSpPr/>
          <p:nvPr/>
        </p:nvSpPr>
        <p:spPr>
          <a:xfrm>
            <a:off x="812800" y="6197600"/>
            <a:ext cx="8255000" cy="254000"/>
          </a:xfrm>
          <a:prstGeom prst="rect">
            <a:avLst/>
          </a:prstGeom>
          <a:noFill/>
          <a:ln/>
        </p:spPr>
        <p:txBody>
          <a:bodyPr wrap="square" lIns="0" tIns="0" rIns="0" bIns="0" rtlCol="0" anchor="ctr"/>
          <a:lstStyle/>
          <a:p>
            <a:pPr indent="0" marL="0">
              <a:buNone/>
            </a:pPr>
            <a:r>
              <a:rPr lang="en-US" sz="1200" spc="50" kern="0" dirty="0">
                <a:solidFill>
                  <a:schemeClr val="accent4"/>
                </a:solidFill>
                <a:latin typeface="+mn-lt" pitchFamily="34" charset="0"/>
                <a:ea typeface="+mn-lt" pitchFamily="34" charset="-122"/>
                <a:cs typeface="+mn-lt" pitchFamily="34" charset="-120"/>
              </a:rPr>
              <a:t>Comité Départemental de Golf de Gironde · cdgolf33.com</a:t>
            </a:r>
            <a:endParaRPr lang="en-US" sz="12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latin typeface="+mn-lt"/>
                <a:ea typeface="+mn-lt"/>
                <a:cs typeface="+mn-lt"/>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u accent">
    <p:bg>
      <p:bgPr>
        <a:solidFill>
          <a:srgbClr val="008542"/>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rtlCol="0"/>
          <a:lstStyle>
            <a:lvl1pPr indent="0" marL="0">
              <a:buNone/>
              <a:defRPr lang="en-US" sz="1200" spc="400" kern="0" dirty="0">
                <a:solidFill>
                  <a:schemeClr val="bg2"/>
                </a:solidFill>
                <a:latin typeface="+mn-lt" pitchFamily="34" charset="0"/>
                <a:ea typeface="+mn-lt" pitchFamily="34" charset="-122"/>
                <a:cs typeface="+mn-lt" pitchFamily="34" charset="-120"/>
              </a:defRPr>
            </a:lvl1pPr>
          </a:lstStyle>
          <a:p>
            <a:pPr indent="0" marL="0">
              <a:buNone/>
            </a:pP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rtlCol="0"/>
          <a:lstStyle>
            <a:lvl1pPr algn="l" indent="0" marL="0">
              <a:buNone/>
              <a:defRPr lang="en-US" sz="3000" b="1" dirty="0">
                <a:solidFill>
                  <a:schemeClr val="bg2"/>
                </a:solidFill>
              </a:defRPr>
            </a:lvl1pPr>
          </a:lstStyle>
          <a:p>
            <a:pPr algn="l" indent="0" marL="0">
              <a:buNone/>
            </a:pPr>
            <a:endParaRPr lang="en-US" sz="3000" dirty="0"/>
          </a:p>
        </p:txBody>
      </p:sp>
      <p:sp>
        <p:nvSpPr>
          <p:cNvPr id="4" name="Shape 0"/>
          <p:cNvSpPr/>
          <p:nvPr/>
        </p:nvSpPr>
        <p:spPr>
          <a:xfrm>
            <a:off x="812800" y="1752600"/>
            <a:ext cx="609600" cy="0"/>
          </a:xfrm>
          <a:prstGeom prst="line">
            <a:avLst/>
          </a:prstGeom>
          <a:noFill/>
          <a:ln w="19050">
            <a:solidFill>
              <a:schemeClr val="bg2"/>
            </a:solidFill>
            <a:prstDash val="solid"/>
          </a:ln>
        </p:spPr>
      </p:sp>
      <p:sp>
        <p:nvSpPr>
          <p:cNvPr id="5" name="Text 1"/>
          <p:cNvSpPr/>
          <p:nvPr/>
        </p:nvSpPr>
        <p:spPr>
          <a:xfrm>
            <a:off x="812800" y="6197600"/>
            <a:ext cx="8255000" cy="254000"/>
          </a:xfrm>
          <a:prstGeom prst="rect">
            <a:avLst/>
          </a:prstGeom>
          <a:noFill/>
          <a:ln/>
        </p:spPr>
        <p:txBody>
          <a:bodyPr wrap="square" lIns="0" tIns="0" rIns="0" bIns="0" rtlCol="0" anchor="ctr"/>
          <a:lstStyle/>
          <a:p>
            <a:pPr indent="0" marL="0">
              <a:buNone/>
            </a:pPr>
            <a:r>
              <a:rPr lang="en-US" sz="1200" spc="50" kern="0" dirty="0">
                <a:solidFill>
                  <a:schemeClr val="bg2"/>
                </a:solidFill>
                <a:latin typeface="+mn-lt" pitchFamily="34" charset="0"/>
                <a:ea typeface="+mn-lt" pitchFamily="34" charset="-122"/>
                <a:cs typeface="+mn-lt" pitchFamily="34" charset="-120"/>
              </a:rPr>
              <a:t>Comité Départemental de Golf de Gironde · cdgolf33.com</a:t>
            </a:r>
            <a:endParaRPr lang="en-US" sz="12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latin typeface="+mn-lt"/>
                <a:ea typeface="+mn-lt"/>
                <a:cs typeface="+mn-lt"/>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mage et texte">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812800" y="6197600"/>
            <a:ext cx="8255000" cy="254000"/>
          </a:xfrm>
          <a:prstGeom prst="rect">
            <a:avLst/>
          </a:prstGeom>
          <a:noFill/>
          <a:ln/>
        </p:spPr>
        <p:txBody>
          <a:bodyPr wrap="square" lIns="0" tIns="0" rIns="0" bIns="0" rtlCol="0" anchor="ctr"/>
          <a:lstStyle/>
          <a:p>
            <a:pPr indent="0" marL="0">
              <a:buNone/>
            </a:pPr>
            <a:r>
              <a:rPr lang="en-US" sz="1200" dirty="0">
                <a:solidFill>
                  <a:schemeClr val="accent3"/>
                </a:solidFill>
                <a:latin typeface="+mn-lt" pitchFamily="34" charset="0"/>
                <a:ea typeface="+mn-lt" pitchFamily="34" charset="-122"/>
                <a:cs typeface="+mn-lt" pitchFamily="34" charset="-120"/>
              </a:rPr>
              <a:t>Comité Départemental de Golf de Gironde · cdgolf33.com</a:t>
            </a:r>
            <a:endParaRPr lang="en-US" sz="12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uverture">
    <p:bg>
      <p:bgPr>
        <a:solidFill>
          <a:srgbClr val="003D20"/>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6.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image" Target="../media/image-2-5.png"/><Relationship Id="rId6" Type="http://schemas.openxmlformats.org/officeDocument/2006/relationships/slideLayout" Target="../slideLayouts/slideLayout2.xml"/><Relationship Id="rId7"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5.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slideLayout" Target="../slideLayouts/slideLayout2.xml"/><Relationship Id="rId5"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image" Target="../media/image-14-5.png"/><Relationship Id="rId6" Type="http://schemas.openxmlformats.org/officeDocument/2006/relationships/slideLayout" Target="../slideLayouts/slideLayout5.xml"/><Relationship Id="rId7"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slideLayout" Target="../slideLayouts/slideLayout2.xml"/><Relationship Id="rId6"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slideLayout" Target="../slideLayouts/slideLayout6.xml"/><Relationship Id="rId6"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Cadre logo"/>
          <p:cNvSpPr/>
          <p:nvPr/>
        </p:nvSpPr>
        <p:spPr>
          <a:xfrm>
            <a:off x="812800" y="2082800"/>
            <a:ext cx="2565400" cy="2692400"/>
          </a:xfrm>
          <a:prstGeom prst="roundRect">
            <a:avLst>
              <a:gd name="adj" fmla="val 2851"/>
            </a:avLst>
          </a:prstGeom>
          <a:solidFill>
            <a:srgbClr val="FFFFFF"/>
          </a:solidFill>
          <a:ln/>
          <a:effectLst>
            <a:outerShdw sx="100000" sy="100000" kx="0" ky="0" algn="bl" rotWithShape="0" blurRad="101600" dist="25400" dir="5400000">
              <a:srgbClr val="000000">
                <a:alpha val="12000"/>
              </a:srgbClr>
            </a:outerShdw>
          </a:effectLst>
        </p:spPr>
      </p:sp>
      <p:pic>
        <p:nvPicPr>
          <p:cNvPr id="3" name="Image 0" descr="Logo du Comité Départemental de Golf de Gironde">    </p:cNvPr>
          <p:cNvPicPr>
            <a:picLocks noChangeAspect="1"/>
          </p:cNvPicPr>
          <p:nvPr/>
        </p:nvPicPr>
        <p:blipFill>
          <a:blip r:embed="rId1"/>
          <a:srcRect l="0" r="0" t="0" b="0"/>
          <a:stretch/>
        </p:blipFill>
        <p:spPr>
          <a:xfrm>
            <a:off x="1016000" y="2286000"/>
            <a:ext cx="2159000" cy="2286000"/>
          </a:xfrm>
          <a:prstGeom prst="rect">
            <a:avLst/>
          </a:prstGeom>
        </p:spPr>
      </p:pic>
      <p:sp>
        <p:nvSpPr>
          <p:cNvPr id="4" name="Text 1"/>
          <p:cNvSpPr txBox="1"/>
          <p:nvPr/>
        </p:nvSpPr>
        <p:spPr>
          <a:xfrm>
            <a:off x="3987800" y="1841500"/>
            <a:ext cx="7391400" cy="254000"/>
          </a:xfrm>
          <a:prstGeom prst="rect">
            <a:avLst/>
          </a:prstGeom>
          <a:noFill/>
          <a:ln/>
        </p:spPr>
        <p:txBody>
          <a:bodyPr wrap="square" lIns="0" tIns="0" rIns="0" bIns="0" rtlCol="0" anchor="t"/>
          <a:lstStyle/>
          <a:p>
            <a:pPr algn="l" indent="0" marL="0">
              <a:lnSpc>
                <a:spcPct val="125000"/>
              </a:lnSpc>
              <a:buNone/>
            </a:pPr>
            <a:r>
              <a:rPr lang="en-US" sz="1200" spc="400" kern="0" dirty="0">
                <a:solidFill>
                  <a:schemeClr val="accent4"/>
                </a:solidFill>
                <a:latin typeface="+mn-lt" pitchFamily="34" charset="0"/>
                <a:ea typeface="+mn-lt" pitchFamily="34" charset="-122"/>
                <a:cs typeface="+mn-lt" pitchFamily="34" charset="-120"/>
              </a:rPr>
              <a:t>PRÉSENTATION INSTITUTIONNELLE · SAISON 2026</a:t>
            </a:r>
            <a:endParaRPr lang="en-US" sz="1200" dirty="0"/>
          </a:p>
        </p:txBody>
      </p:sp>
      <p:sp>
        <p:nvSpPr>
          <p:cNvPr id="5" name="Text 2"/>
          <p:cNvSpPr txBox="1"/>
          <p:nvPr/>
        </p:nvSpPr>
        <p:spPr>
          <a:xfrm>
            <a:off x="3987800" y="2222500"/>
            <a:ext cx="7391400" cy="1524000"/>
          </a:xfrm>
          <a:prstGeom prst="rect">
            <a:avLst/>
          </a:prstGeom>
          <a:noFill/>
          <a:ln/>
        </p:spPr>
        <p:txBody>
          <a:bodyPr wrap="square" lIns="0" tIns="0" rIns="0" bIns="0" rtlCol="0" anchor="t"/>
          <a:lstStyle/>
          <a:p>
            <a:pPr algn="l" indent="0" marL="0">
              <a:lnSpc>
                <a:spcPct val="105000"/>
              </a:lnSpc>
              <a:buNone/>
            </a:pPr>
            <a:r>
              <a:rPr lang="en-US" sz="4200" b="1" dirty="0">
                <a:solidFill>
                  <a:schemeClr val="bg2"/>
                </a:solidFill>
                <a:latin typeface="+mj-lt" pitchFamily="34" charset="0"/>
                <a:ea typeface="+mj-lt" pitchFamily="34" charset="-122"/>
                <a:cs typeface="+mj-lt" pitchFamily="34" charset="-120"/>
              </a:rPr>
              <a:t>Comité Départemental de Golf de Gironde</a:t>
            </a:r>
            <a:endParaRPr lang="en-US" sz="4200" dirty="0"/>
          </a:p>
        </p:txBody>
      </p:sp>
      <p:sp>
        <p:nvSpPr>
          <p:cNvPr id="6" name="Shape 3"/>
          <p:cNvSpPr/>
          <p:nvPr/>
        </p:nvSpPr>
        <p:spPr>
          <a:xfrm>
            <a:off x="3987800" y="3911600"/>
            <a:ext cx="762000" cy="0"/>
          </a:xfrm>
          <a:prstGeom prst="line">
            <a:avLst/>
          </a:prstGeom>
          <a:noFill/>
          <a:ln w="19050">
            <a:solidFill>
              <a:schemeClr val="accent2"/>
            </a:solidFill>
            <a:prstDash val="solid"/>
          </a:ln>
        </p:spPr>
      </p:sp>
      <p:sp>
        <p:nvSpPr>
          <p:cNvPr id="7" name="Text 4"/>
          <p:cNvSpPr txBox="1"/>
          <p:nvPr/>
        </p:nvSpPr>
        <p:spPr>
          <a:xfrm>
            <a:off x="3987800" y="4089400"/>
            <a:ext cx="7391400" cy="444500"/>
          </a:xfrm>
          <a:prstGeom prst="rect">
            <a:avLst/>
          </a:prstGeom>
          <a:noFill/>
          <a:ln/>
        </p:spPr>
        <p:txBody>
          <a:bodyPr wrap="square" lIns="0" tIns="0" rIns="0" bIns="0" rtlCol="0" anchor="t"/>
          <a:lstStyle/>
          <a:p>
            <a:pPr algn="l" indent="0" marL="0">
              <a:lnSpc>
                <a:spcPct val="105000"/>
              </a:lnSpc>
              <a:buNone/>
            </a:pPr>
            <a:r>
              <a:rPr lang="en-US" sz="2400" i="1" dirty="0">
                <a:solidFill>
                  <a:schemeClr val="accent4"/>
                </a:solidFill>
                <a:latin typeface="+mj-lt" pitchFamily="34" charset="0"/>
                <a:ea typeface="+mj-lt" pitchFamily="34" charset="-122"/>
                <a:cs typeface="+mj-lt" pitchFamily="34" charset="-120"/>
              </a:rPr>
              <a:t>Faire vivre le golf en Gironde, ensemble</a:t>
            </a:r>
            <a:endParaRPr lang="en-US" sz="2400" dirty="0"/>
          </a:p>
        </p:txBody>
      </p:sp>
      <p:sp>
        <p:nvSpPr>
          <p:cNvPr id="8" name="Text 5"/>
          <p:cNvSpPr txBox="1"/>
          <p:nvPr/>
        </p:nvSpPr>
        <p:spPr>
          <a:xfrm>
            <a:off x="812800" y="6197600"/>
            <a:ext cx="8255000" cy="254000"/>
          </a:xfrm>
          <a:prstGeom prst="rect">
            <a:avLst/>
          </a:prstGeom>
          <a:noFill/>
          <a:ln/>
        </p:spPr>
        <p:txBody>
          <a:bodyPr wrap="square" lIns="0" tIns="0" rIns="0" bIns="0" rtlCol="0" anchor="t"/>
          <a:lstStyle/>
          <a:p>
            <a:pPr algn="l" indent="0" marL="0">
              <a:lnSpc>
                <a:spcPct val="125000"/>
              </a:lnSpc>
              <a:buNone/>
            </a:pPr>
            <a:r>
              <a:rPr lang="en-US" sz="1200" spc="100" kern="0" dirty="0">
                <a:solidFill>
                  <a:schemeClr val="accent4"/>
                </a:solidFill>
                <a:latin typeface="+mn-lt" pitchFamily="34" charset="0"/>
                <a:ea typeface="+mn-lt" pitchFamily="34" charset="-122"/>
                <a:cs typeface="+mn-lt" pitchFamily="34" charset="-120"/>
              </a:rPr>
              <a:t>cdgolf33.com · @cdgolf33</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lIns="0" tIns="0" rIns="0" bIns="0" rtlCol="0" anchor="t"/>
          <a:lstStyle/>
          <a:p>
            <a:pPr indent="0" marL="0">
              <a:buNone/>
            </a:pPr>
            <a:r>
              <a:rPr lang="en-US" sz="1200" spc="400" kern="0" dirty="0">
                <a:solidFill>
                  <a:schemeClr val="accent3"/>
                </a:solidFill>
                <a:latin typeface="+mn-lt" pitchFamily="34" charset="0"/>
                <a:ea typeface="+mn-lt" pitchFamily="34" charset="-122"/>
                <a:cs typeface="+mn-lt" pitchFamily="34" charset="-120"/>
              </a:rPr>
              <a:t>QUI SOMMES-NOUS ?</a:t>
            </a: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lIns="0" tIns="0" rIns="0" bIns="0" rtlCol="0" anchor="ctr"/>
          <a:lstStyle/>
          <a:p>
            <a:pPr algn="l" indent="0" marL="0">
              <a:buNone/>
            </a:pPr>
            <a:r>
              <a:rPr lang="en-US" sz="3000" b="1" dirty="0">
                <a:solidFill>
                  <a:schemeClr val="tx2"/>
                </a:solidFill>
              </a:rPr>
              <a:t>Le golf girondin, réuni autour d'un même projet</a:t>
            </a:r>
            <a:endParaRPr lang="en-US" sz="3000" dirty="0"/>
          </a:p>
        </p:txBody>
      </p:sp>
      <p:sp>
        <p:nvSpPr>
          <p:cNvPr id="4" name="Text 2"/>
          <p:cNvSpPr txBox="1"/>
          <p:nvPr/>
        </p:nvSpPr>
        <p:spPr>
          <a:xfrm>
            <a:off x="812800" y="2032000"/>
            <a:ext cx="9652000" cy="635000"/>
          </a:xfrm>
          <a:prstGeom prst="rect">
            <a:avLst/>
          </a:prstGeom>
          <a:noFill/>
          <a:ln/>
        </p:spPr>
        <p:txBody>
          <a:bodyPr wrap="square" lIns="0" tIns="0" rIns="0" bIns="0" rtlCol="0" anchor="t"/>
          <a:lstStyle/>
          <a:p>
            <a:pPr algn="l" indent="0" marL="0">
              <a:lnSpc>
                <a:spcPct val="130000"/>
              </a:lnSpc>
              <a:buNone/>
            </a:pPr>
            <a:r>
              <a:rPr lang="en-US" sz="1500" dirty="0">
                <a:solidFill>
                  <a:schemeClr val="tx1"/>
                </a:solidFill>
                <a:latin typeface="+mn-lt" pitchFamily="34" charset="0"/>
                <a:ea typeface="+mn-lt" pitchFamily="34" charset="-122"/>
                <a:cs typeface="+mn-lt" pitchFamily="34" charset="-120"/>
              </a:rPr>
              <a:t>Le Comité Départemental de Golf de Gironde représente la ffgolf dans le département. Il organise les compétitions départementales, forme les jeunes et anime le golf pour tous les publics, avec les clubs, les AS et ses bénévoles.</a:t>
            </a:r>
            <a:endParaRPr lang="en-US" sz="1500" dirty="0"/>
          </a:p>
        </p:txBody>
      </p:sp>
      <p:sp>
        <p:nvSpPr>
          <p:cNvPr id="5" name="Carte Découvrir"/>
          <p:cNvSpPr/>
          <p:nvPr/>
        </p:nvSpPr>
        <p:spPr>
          <a:xfrm>
            <a:off x="812800" y="2984500"/>
            <a:ext cx="1991360" cy="2540000"/>
          </a:xfrm>
          <a:prstGeom prst="roundRect">
            <a:avLst>
              <a:gd name="adj" fmla="val 3673"/>
            </a:avLst>
          </a:prstGeom>
          <a:solidFill>
            <a:schemeClr val="bg1"/>
          </a:solidFill>
          <a:ln w="9525">
            <a:solidFill>
              <a:schemeClr val="accent6"/>
            </a:solidFill>
            <a:prstDash val="solid"/>
          </a:ln>
        </p:spPr>
      </p:sp>
      <p:sp>
        <p:nvSpPr>
          <p:cNvPr id="6" name="Shape 4"/>
          <p:cNvSpPr/>
          <p:nvPr/>
        </p:nvSpPr>
        <p:spPr>
          <a:xfrm>
            <a:off x="1016000" y="3213100"/>
            <a:ext cx="508000" cy="508000"/>
          </a:xfrm>
          <a:prstGeom prst="ellipse">
            <a:avLst/>
          </a:prstGeom>
          <a:solidFill>
            <a:schemeClr val="accent1"/>
          </a:solidFill>
          <a:ln/>
        </p:spPr>
      </p:sp>
      <p:pic>
        <p:nvPicPr>
          <p:cNvPr id="7" name="Image 0" descr="preencoded.png">    </p:cNvPr>
          <p:cNvPicPr>
            <a:picLocks noChangeAspect="1"/>
          </p:cNvPicPr>
          <p:nvPr/>
        </p:nvPicPr>
        <p:blipFill>
          <a:blip r:embed="rId1"/>
          <a:stretch>
            <a:fillRect/>
          </a:stretch>
        </p:blipFill>
        <p:spPr>
          <a:xfrm>
            <a:off x="1153160" y="3350260"/>
            <a:ext cx="233680" cy="233680"/>
          </a:xfrm>
          <a:prstGeom prst="rect">
            <a:avLst/>
          </a:prstGeom>
        </p:spPr>
      </p:pic>
      <p:sp>
        <p:nvSpPr>
          <p:cNvPr id="8" name="Text 5"/>
          <p:cNvSpPr txBox="1"/>
          <p:nvPr/>
        </p:nvSpPr>
        <p:spPr>
          <a:xfrm>
            <a:off x="1016000" y="3873500"/>
            <a:ext cx="1584960" cy="355600"/>
          </a:xfrm>
          <a:prstGeom prst="rect">
            <a:avLst/>
          </a:prstGeom>
          <a:noFill/>
          <a:ln/>
        </p:spPr>
        <p:txBody>
          <a:bodyPr wrap="square" lIns="0" tIns="0" rIns="0" bIns="0" rtlCol="0" anchor="t"/>
          <a:lstStyle/>
          <a:p>
            <a:pPr algn="l" indent="0" marL="0">
              <a:lnSpc>
                <a:spcPct val="105000"/>
              </a:lnSpc>
              <a:buNone/>
            </a:pPr>
            <a:r>
              <a:rPr lang="en-US" sz="1500" b="1" dirty="0">
                <a:solidFill>
                  <a:schemeClr val="tx2"/>
                </a:solidFill>
                <a:latin typeface="+mj-lt" pitchFamily="34" charset="0"/>
                <a:ea typeface="+mj-lt" pitchFamily="34" charset="-122"/>
                <a:cs typeface="+mj-lt" pitchFamily="34" charset="-120"/>
              </a:rPr>
              <a:t>Découvrir</a:t>
            </a:r>
            <a:endParaRPr lang="en-US" sz="1500" dirty="0"/>
          </a:p>
        </p:txBody>
      </p:sp>
      <p:sp>
        <p:nvSpPr>
          <p:cNvPr id="9" name="Text 6"/>
          <p:cNvSpPr txBox="1"/>
          <p:nvPr/>
        </p:nvSpPr>
        <p:spPr>
          <a:xfrm>
            <a:off x="1016000" y="4318000"/>
            <a:ext cx="1584960" cy="1079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Faire connaître le golf au plus grand nombre et guider les débutants.</a:t>
            </a:r>
            <a:endParaRPr lang="en-US" sz="1200" dirty="0"/>
          </a:p>
        </p:txBody>
      </p:sp>
      <p:sp>
        <p:nvSpPr>
          <p:cNvPr id="10" name="Carte Accompagner"/>
          <p:cNvSpPr/>
          <p:nvPr/>
        </p:nvSpPr>
        <p:spPr>
          <a:xfrm>
            <a:off x="2956560" y="2984500"/>
            <a:ext cx="1991360" cy="2540000"/>
          </a:xfrm>
          <a:prstGeom prst="roundRect">
            <a:avLst>
              <a:gd name="adj" fmla="val 3673"/>
            </a:avLst>
          </a:prstGeom>
          <a:solidFill>
            <a:schemeClr val="bg1"/>
          </a:solidFill>
          <a:ln w="9525">
            <a:solidFill>
              <a:schemeClr val="accent6"/>
            </a:solidFill>
            <a:prstDash val="solid"/>
          </a:ln>
        </p:spPr>
      </p:sp>
      <p:sp>
        <p:nvSpPr>
          <p:cNvPr id="11" name="Shape 8"/>
          <p:cNvSpPr/>
          <p:nvPr/>
        </p:nvSpPr>
        <p:spPr>
          <a:xfrm>
            <a:off x="3159760" y="3213100"/>
            <a:ext cx="508000" cy="508000"/>
          </a:xfrm>
          <a:prstGeom prst="ellipse">
            <a:avLst/>
          </a:prstGeom>
          <a:solidFill>
            <a:schemeClr val="accent1"/>
          </a:solidFill>
          <a:ln/>
        </p:spPr>
      </p:sp>
      <p:pic>
        <p:nvPicPr>
          <p:cNvPr id="12" name="Image 1" descr="preencoded.png">    </p:cNvPr>
          <p:cNvPicPr>
            <a:picLocks noChangeAspect="1"/>
          </p:cNvPicPr>
          <p:nvPr/>
        </p:nvPicPr>
        <p:blipFill>
          <a:blip r:embed="rId2"/>
          <a:stretch>
            <a:fillRect/>
          </a:stretch>
        </p:blipFill>
        <p:spPr>
          <a:xfrm>
            <a:off x="3296920" y="3350260"/>
            <a:ext cx="233680" cy="233680"/>
          </a:xfrm>
          <a:prstGeom prst="rect">
            <a:avLst/>
          </a:prstGeom>
        </p:spPr>
      </p:pic>
      <p:sp>
        <p:nvSpPr>
          <p:cNvPr id="13" name="Text 9"/>
          <p:cNvSpPr txBox="1"/>
          <p:nvPr/>
        </p:nvSpPr>
        <p:spPr>
          <a:xfrm>
            <a:off x="3159760" y="3873500"/>
            <a:ext cx="1584960" cy="355600"/>
          </a:xfrm>
          <a:prstGeom prst="rect">
            <a:avLst/>
          </a:prstGeom>
          <a:noFill/>
          <a:ln/>
        </p:spPr>
        <p:txBody>
          <a:bodyPr wrap="square" lIns="0" tIns="0" rIns="0" bIns="0" rtlCol="0" anchor="t"/>
          <a:lstStyle/>
          <a:p>
            <a:pPr algn="l" indent="0" marL="0">
              <a:lnSpc>
                <a:spcPct val="105000"/>
              </a:lnSpc>
              <a:buNone/>
            </a:pPr>
            <a:r>
              <a:rPr lang="en-US" sz="1500" b="1" dirty="0">
                <a:solidFill>
                  <a:schemeClr val="tx2"/>
                </a:solidFill>
                <a:latin typeface="+mj-lt" pitchFamily="34" charset="0"/>
                <a:ea typeface="+mj-lt" pitchFamily="34" charset="-122"/>
                <a:cs typeface="+mj-lt" pitchFamily="34" charset="-120"/>
              </a:rPr>
              <a:t>Accompagner</a:t>
            </a:r>
            <a:endParaRPr lang="en-US" sz="1500" dirty="0"/>
          </a:p>
        </p:txBody>
      </p:sp>
      <p:sp>
        <p:nvSpPr>
          <p:cNvPr id="14" name="Text 10"/>
          <p:cNvSpPr txBox="1"/>
          <p:nvPr/>
        </p:nvSpPr>
        <p:spPr>
          <a:xfrm>
            <a:off x="3159760" y="4318000"/>
            <a:ext cx="1584960" cy="1079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Former les jeunes, de l'école de golf aux sélections départementales.</a:t>
            </a:r>
            <a:endParaRPr lang="en-US" sz="1200" dirty="0"/>
          </a:p>
        </p:txBody>
      </p:sp>
      <p:sp>
        <p:nvSpPr>
          <p:cNvPr id="15" name="Carte Informer"/>
          <p:cNvSpPr/>
          <p:nvPr/>
        </p:nvSpPr>
        <p:spPr>
          <a:xfrm>
            <a:off x="5100320" y="2984500"/>
            <a:ext cx="1991360" cy="2540000"/>
          </a:xfrm>
          <a:prstGeom prst="roundRect">
            <a:avLst>
              <a:gd name="adj" fmla="val 3673"/>
            </a:avLst>
          </a:prstGeom>
          <a:solidFill>
            <a:schemeClr val="bg1"/>
          </a:solidFill>
          <a:ln w="9525">
            <a:solidFill>
              <a:schemeClr val="accent6"/>
            </a:solidFill>
            <a:prstDash val="solid"/>
          </a:ln>
        </p:spPr>
      </p:sp>
      <p:sp>
        <p:nvSpPr>
          <p:cNvPr id="16" name="Shape 12"/>
          <p:cNvSpPr/>
          <p:nvPr/>
        </p:nvSpPr>
        <p:spPr>
          <a:xfrm>
            <a:off x="5303520" y="3213100"/>
            <a:ext cx="508000" cy="508000"/>
          </a:xfrm>
          <a:prstGeom prst="ellipse">
            <a:avLst/>
          </a:prstGeom>
          <a:solidFill>
            <a:schemeClr val="accent1"/>
          </a:solidFill>
          <a:ln/>
        </p:spPr>
      </p:sp>
      <p:pic>
        <p:nvPicPr>
          <p:cNvPr id="17" name="Image 2" descr="preencoded.png">    </p:cNvPr>
          <p:cNvPicPr>
            <a:picLocks noChangeAspect="1"/>
          </p:cNvPicPr>
          <p:nvPr/>
        </p:nvPicPr>
        <p:blipFill>
          <a:blip r:embed="rId3"/>
          <a:stretch>
            <a:fillRect/>
          </a:stretch>
        </p:blipFill>
        <p:spPr>
          <a:xfrm>
            <a:off x="5440680" y="3350260"/>
            <a:ext cx="233680" cy="233680"/>
          </a:xfrm>
          <a:prstGeom prst="rect">
            <a:avLst/>
          </a:prstGeom>
        </p:spPr>
      </p:pic>
      <p:sp>
        <p:nvSpPr>
          <p:cNvPr id="18" name="Text 13"/>
          <p:cNvSpPr txBox="1"/>
          <p:nvPr/>
        </p:nvSpPr>
        <p:spPr>
          <a:xfrm>
            <a:off x="5303520" y="3873500"/>
            <a:ext cx="1584960" cy="355600"/>
          </a:xfrm>
          <a:prstGeom prst="rect">
            <a:avLst/>
          </a:prstGeom>
          <a:noFill/>
          <a:ln/>
        </p:spPr>
        <p:txBody>
          <a:bodyPr wrap="square" lIns="0" tIns="0" rIns="0" bIns="0" rtlCol="0" anchor="t"/>
          <a:lstStyle/>
          <a:p>
            <a:pPr algn="l" indent="0" marL="0">
              <a:lnSpc>
                <a:spcPct val="105000"/>
              </a:lnSpc>
              <a:buNone/>
            </a:pPr>
            <a:r>
              <a:rPr lang="en-US" sz="1500" b="1" dirty="0">
                <a:solidFill>
                  <a:schemeClr val="tx2"/>
                </a:solidFill>
                <a:latin typeface="+mj-lt" pitchFamily="34" charset="0"/>
                <a:ea typeface="+mj-lt" pitchFamily="34" charset="-122"/>
                <a:cs typeface="+mj-lt" pitchFamily="34" charset="-120"/>
              </a:rPr>
              <a:t>Informer</a:t>
            </a:r>
            <a:endParaRPr lang="en-US" sz="1500" dirty="0"/>
          </a:p>
        </p:txBody>
      </p:sp>
      <p:sp>
        <p:nvSpPr>
          <p:cNvPr id="19" name="Text 14"/>
          <p:cNvSpPr txBox="1"/>
          <p:nvPr/>
        </p:nvSpPr>
        <p:spPr>
          <a:xfrm>
            <a:off x="5303520" y="4318000"/>
            <a:ext cx="1584960" cy="1079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Donner aux clubs, AS et familles les calendriers, règlements, départs et résultats.</a:t>
            </a:r>
            <a:endParaRPr lang="en-US" sz="1200" dirty="0"/>
          </a:p>
        </p:txBody>
      </p:sp>
      <p:sp>
        <p:nvSpPr>
          <p:cNvPr id="20" name="Carte Célébrer"/>
          <p:cNvSpPr/>
          <p:nvPr/>
        </p:nvSpPr>
        <p:spPr>
          <a:xfrm>
            <a:off x="7244080" y="2984500"/>
            <a:ext cx="1991360" cy="2540000"/>
          </a:xfrm>
          <a:prstGeom prst="roundRect">
            <a:avLst>
              <a:gd name="adj" fmla="val 3673"/>
            </a:avLst>
          </a:prstGeom>
          <a:solidFill>
            <a:schemeClr val="bg1"/>
          </a:solidFill>
          <a:ln w="9525">
            <a:solidFill>
              <a:schemeClr val="accent6"/>
            </a:solidFill>
            <a:prstDash val="solid"/>
          </a:ln>
        </p:spPr>
      </p:sp>
      <p:sp>
        <p:nvSpPr>
          <p:cNvPr id="21" name="Shape 16"/>
          <p:cNvSpPr/>
          <p:nvPr/>
        </p:nvSpPr>
        <p:spPr>
          <a:xfrm>
            <a:off x="7447280" y="3213100"/>
            <a:ext cx="508000" cy="508000"/>
          </a:xfrm>
          <a:prstGeom prst="ellipse">
            <a:avLst/>
          </a:prstGeom>
          <a:solidFill>
            <a:schemeClr val="accent1"/>
          </a:solidFill>
          <a:ln/>
        </p:spPr>
      </p:sp>
      <p:pic>
        <p:nvPicPr>
          <p:cNvPr id="22" name="Image 3" descr="preencoded.png">    </p:cNvPr>
          <p:cNvPicPr>
            <a:picLocks noChangeAspect="1"/>
          </p:cNvPicPr>
          <p:nvPr/>
        </p:nvPicPr>
        <p:blipFill>
          <a:blip r:embed="rId4"/>
          <a:stretch>
            <a:fillRect/>
          </a:stretch>
        </p:blipFill>
        <p:spPr>
          <a:xfrm>
            <a:off x="7584440" y="3350260"/>
            <a:ext cx="233680" cy="233680"/>
          </a:xfrm>
          <a:prstGeom prst="rect">
            <a:avLst/>
          </a:prstGeom>
        </p:spPr>
      </p:pic>
      <p:sp>
        <p:nvSpPr>
          <p:cNvPr id="23" name="Text 17"/>
          <p:cNvSpPr txBox="1"/>
          <p:nvPr/>
        </p:nvSpPr>
        <p:spPr>
          <a:xfrm>
            <a:off x="7447280" y="3873500"/>
            <a:ext cx="1584960" cy="355600"/>
          </a:xfrm>
          <a:prstGeom prst="rect">
            <a:avLst/>
          </a:prstGeom>
          <a:noFill/>
          <a:ln/>
        </p:spPr>
        <p:txBody>
          <a:bodyPr wrap="square" lIns="0" tIns="0" rIns="0" bIns="0" rtlCol="0" anchor="t"/>
          <a:lstStyle/>
          <a:p>
            <a:pPr algn="l" indent="0" marL="0">
              <a:lnSpc>
                <a:spcPct val="105000"/>
              </a:lnSpc>
              <a:buNone/>
            </a:pPr>
            <a:r>
              <a:rPr lang="en-US" sz="1500" b="1" dirty="0">
                <a:solidFill>
                  <a:schemeClr val="tx2"/>
                </a:solidFill>
                <a:latin typeface="+mj-lt" pitchFamily="34" charset="0"/>
                <a:ea typeface="+mj-lt" pitchFamily="34" charset="-122"/>
                <a:cs typeface="+mj-lt" pitchFamily="34" charset="-120"/>
              </a:rPr>
              <a:t>Célébrer</a:t>
            </a:r>
            <a:endParaRPr lang="en-US" sz="1500" dirty="0"/>
          </a:p>
        </p:txBody>
      </p:sp>
      <p:sp>
        <p:nvSpPr>
          <p:cNvPr id="24" name="Text 18"/>
          <p:cNvSpPr txBox="1"/>
          <p:nvPr/>
        </p:nvSpPr>
        <p:spPr>
          <a:xfrm>
            <a:off x="7447280" y="4318000"/>
            <a:ext cx="1584960" cy="1079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Mettre à l'honneur nos championnes, nos champions et nos équipes.</a:t>
            </a:r>
            <a:endParaRPr lang="en-US" sz="1200" dirty="0"/>
          </a:p>
        </p:txBody>
      </p:sp>
      <p:sp>
        <p:nvSpPr>
          <p:cNvPr id="25" name="Carte Rassembler"/>
          <p:cNvSpPr/>
          <p:nvPr/>
        </p:nvSpPr>
        <p:spPr>
          <a:xfrm>
            <a:off x="9387840" y="2984500"/>
            <a:ext cx="1991360" cy="2540000"/>
          </a:xfrm>
          <a:prstGeom prst="roundRect">
            <a:avLst>
              <a:gd name="adj" fmla="val 3673"/>
            </a:avLst>
          </a:prstGeom>
          <a:solidFill>
            <a:schemeClr val="bg1"/>
          </a:solidFill>
          <a:ln w="9525">
            <a:solidFill>
              <a:schemeClr val="accent6"/>
            </a:solidFill>
            <a:prstDash val="solid"/>
          </a:ln>
        </p:spPr>
      </p:sp>
      <p:sp>
        <p:nvSpPr>
          <p:cNvPr id="26" name="Shape 20"/>
          <p:cNvSpPr/>
          <p:nvPr/>
        </p:nvSpPr>
        <p:spPr>
          <a:xfrm>
            <a:off x="9591040" y="3213100"/>
            <a:ext cx="508000" cy="508000"/>
          </a:xfrm>
          <a:prstGeom prst="ellipse">
            <a:avLst/>
          </a:prstGeom>
          <a:solidFill>
            <a:schemeClr val="accent1"/>
          </a:solidFill>
          <a:ln/>
        </p:spPr>
      </p:sp>
      <p:pic>
        <p:nvPicPr>
          <p:cNvPr id="27" name="Image 4" descr="preencoded.png">    </p:cNvPr>
          <p:cNvPicPr>
            <a:picLocks noChangeAspect="1"/>
          </p:cNvPicPr>
          <p:nvPr/>
        </p:nvPicPr>
        <p:blipFill>
          <a:blip r:embed="rId5"/>
          <a:stretch>
            <a:fillRect/>
          </a:stretch>
        </p:blipFill>
        <p:spPr>
          <a:xfrm>
            <a:off x="9728200" y="3350260"/>
            <a:ext cx="233680" cy="233680"/>
          </a:xfrm>
          <a:prstGeom prst="rect">
            <a:avLst/>
          </a:prstGeom>
        </p:spPr>
      </p:pic>
      <p:sp>
        <p:nvSpPr>
          <p:cNvPr id="28" name="Text 21"/>
          <p:cNvSpPr txBox="1"/>
          <p:nvPr/>
        </p:nvSpPr>
        <p:spPr>
          <a:xfrm>
            <a:off x="9591040" y="3873500"/>
            <a:ext cx="1584960" cy="355600"/>
          </a:xfrm>
          <a:prstGeom prst="rect">
            <a:avLst/>
          </a:prstGeom>
          <a:noFill/>
          <a:ln/>
        </p:spPr>
        <p:txBody>
          <a:bodyPr wrap="square" lIns="0" tIns="0" rIns="0" bIns="0" rtlCol="0" anchor="t"/>
          <a:lstStyle/>
          <a:p>
            <a:pPr algn="l" indent="0" marL="0">
              <a:lnSpc>
                <a:spcPct val="105000"/>
              </a:lnSpc>
              <a:buNone/>
            </a:pPr>
            <a:r>
              <a:rPr lang="en-US" sz="1500" b="1" dirty="0">
                <a:solidFill>
                  <a:schemeClr val="tx2"/>
                </a:solidFill>
                <a:latin typeface="+mj-lt" pitchFamily="34" charset="0"/>
                <a:ea typeface="+mj-lt" pitchFamily="34" charset="-122"/>
                <a:cs typeface="+mj-lt" pitchFamily="34" charset="-120"/>
              </a:rPr>
              <a:t>Rassembler</a:t>
            </a:r>
            <a:endParaRPr lang="en-US" sz="1500" dirty="0"/>
          </a:p>
        </p:txBody>
      </p:sp>
      <p:sp>
        <p:nvSpPr>
          <p:cNvPr id="29" name="Text 22"/>
          <p:cNvSpPr txBox="1"/>
          <p:nvPr/>
        </p:nvSpPr>
        <p:spPr>
          <a:xfrm>
            <a:off x="9591040" y="4318000"/>
            <a:ext cx="1584960" cy="1079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Fédérer joueurs, bénévoles, clubs et partenaires autour du golf girondin.</a:t>
            </a:r>
            <a:endParaRPr lang="en-US" sz="12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lIns="0" tIns="0" rIns="0" bIns="0" rtlCol="0" anchor="t"/>
          <a:lstStyle/>
          <a:p>
            <a:pPr indent="0" marL="0">
              <a:buNone/>
            </a:pPr>
            <a:r>
              <a:rPr lang="en-US" sz="1200" spc="400" kern="0" dirty="0">
                <a:solidFill>
                  <a:schemeClr val="accent3"/>
                </a:solidFill>
                <a:latin typeface="+mn-lt" pitchFamily="34" charset="0"/>
                <a:ea typeface="+mn-lt" pitchFamily="34" charset="-122"/>
                <a:cs typeface="+mn-lt" pitchFamily="34" charset="-120"/>
              </a:rPr>
              <a:t>NOTRE PLACE DANS LE GOLF FRANÇAIS</a:t>
            </a: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lIns="0" tIns="0" rIns="0" bIns="0" rtlCol="0" anchor="ctr"/>
          <a:lstStyle/>
          <a:p>
            <a:pPr algn="l" indent="0" marL="0">
              <a:buNone/>
            </a:pPr>
            <a:r>
              <a:rPr lang="en-US" sz="3000" b="1" dirty="0">
                <a:solidFill>
                  <a:schemeClr val="tx2"/>
                </a:solidFill>
              </a:rPr>
              <a:t>Le relais de la fédération en Gironde</a:t>
            </a:r>
            <a:endParaRPr lang="en-US" sz="3000" dirty="0"/>
          </a:p>
        </p:txBody>
      </p:sp>
      <p:sp>
        <p:nvSpPr>
          <p:cNvPr id="4" name="Échelon NATIONAL"/>
          <p:cNvSpPr/>
          <p:nvPr/>
        </p:nvSpPr>
        <p:spPr>
          <a:xfrm>
            <a:off x="812800" y="2095500"/>
            <a:ext cx="2298700" cy="2286000"/>
          </a:xfrm>
          <a:prstGeom prst="roundRect">
            <a:avLst>
              <a:gd name="adj" fmla="val 3200"/>
            </a:avLst>
          </a:prstGeom>
          <a:solidFill>
            <a:schemeClr val="bg1"/>
          </a:solidFill>
          <a:ln w="9525">
            <a:solidFill>
              <a:schemeClr val="accent6"/>
            </a:solidFill>
            <a:prstDash val="solid"/>
          </a:ln>
        </p:spPr>
      </p:sp>
      <p:sp>
        <p:nvSpPr>
          <p:cNvPr id="5" name="Text 3"/>
          <p:cNvSpPr txBox="1"/>
          <p:nvPr/>
        </p:nvSpPr>
        <p:spPr>
          <a:xfrm>
            <a:off x="1016000" y="2324100"/>
            <a:ext cx="1892300" cy="228600"/>
          </a:xfrm>
          <a:prstGeom prst="rect">
            <a:avLst/>
          </a:prstGeom>
          <a:noFill/>
          <a:ln/>
        </p:spPr>
        <p:txBody>
          <a:bodyPr wrap="square" lIns="0" tIns="0" rIns="0" bIns="0" rtlCol="0" anchor="t"/>
          <a:lstStyle/>
          <a:p>
            <a:pPr algn="l" indent="0" marL="0">
              <a:lnSpc>
                <a:spcPct val="125000"/>
              </a:lnSpc>
              <a:buNone/>
            </a:pPr>
            <a:r>
              <a:rPr lang="en-US" sz="1200" spc="200" kern="0" dirty="0">
                <a:solidFill>
                  <a:schemeClr val="accent3"/>
                </a:solidFill>
                <a:latin typeface="+mn-lt" pitchFamily="34" charset="0"/>
                <a:ea typeface="+mn-lt" pitchFamily="34" charset="-122"/>
                <a:cs typeface="+mn-lt" pitchFamily="34" charset="-120"/>
              </a:rPr>
              <a:t>NATIONAL</a:t>
            </a:r>
            <a:endParaRPr lang="en-US" sz="1200" dirty="0"/>
          </a:p>
        </p:txBody>
      </p:sp>
      <p:sp>
        <p:nvSpPr>
          <p:cNvPr id="6" name="Text 4"/>
          <p:cNvSpPr txBox="1"/>
          <p:nvPr/>
        </p:nvSpPr>
        <p:spPr>
          <a:xfrm>
            <a:off x="1016000" y="2628900"/>
            <a:ext cx="1892300" cy="635000"/>
          </a:xfrm>
          <a:prstGeom prst="rect">
            <a:avLst/>
          </a:prstGeom>
          <a:noFill/>
          <a:ln/>
        </p:spPr>
        <p:txBody>
          <a:bodyPr wrap="square" lIns="0" tIns="0" rIns="0" bIns="0" rtlCol="0" anchor="t"/>
          <a:lstStyle/>
          <a:p>
            <a:pPr algn="l" indent="0" marL="0">
              <a:lnSpc>
                <a:spcPct val="105000"/>
              </a:lnSpc>
              <a:buNone/>
            </a:pPr>
            <a:r>
              <a:rPr lang="en-US" sz="1500" b="1" dirty="0">
                <a:solidFill>
                  <a:schemeClr val="tx2"/>
                </a:solidFill>
                <a:latin typeface="+mj-lt" pitchFamily="34" charset="0"/>
                <a:ea typeface="+mj-lt" pitchFamily="34" charset="-122"/>
                <a:cs typeface="+mj-lt" pitchFamily="34" charset="-120"/>
              </a:rPr>
              <a:t>ffgolf</a:t>
            </a:r>
            <a:endParaRPr lang="en-US" sz="1500" dirty="0"/>
          </a:p>
        </p:txBody>
      </p:sp>
      <p:sp>
        <p:nvSpPr>
          <p:cNvPr id="7" name="Text 5"/>
          <p:cNvSpPr txBox="1"/>
          <p:nvPr/>
        </p:nvSpPr>
        <p:spPr>
          <a:xfrm>
            <a:off x="1016000" y="3340100"/>
            <a:ext cx="1892300" cy="8890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Fédération française de golf, notre fédération de tutelle.</a:t>
            </a:r>
            <a:endParaRPr lang="en-US" sz="1200" dirty="0"/>
          </a:p>
        </p:txBody>
      </p:sp>
      <p:sp>
        <p:nvSpPr>
          <p:cNvPr id="8" name="Shape 6"/>
          <p:cNvSpPr/>
          <p:nvPr/>
        </p:nvSpPr>
        <p:spPr>
          <a:xfrm>
            <a:off x="3187700" y="3238500"/>
            <a:ext cx="304800" cy="0"/>
          </a:xfrm>
          <a:prstGeom prst="line">
            <a:avLst/>
          </a:prstGeom>
          <a:noFill/>
          <a:ln w="25400">
            <a:solidFill>
              <a:schemeClr val="accent2"/>
            </a:solidFill>
            <a:prstDash val="solid"/>
            <a:tailEnd type="triangle"/>
          </a:ln>
        </p:spPr>
      </p:sp>
      <p:sp>
        <p:nvSpPr>
          <p:cNvPr id="9" name="Échelon RÉGIONAL"/>
          <p:cNvSpPr/>
          <p:nvPr/>
        </p:nvSpPr>
        <p:spPr>
          <a:xfrm>
            <a:off x="3568700" y="2095500"/>
            <a:ext cx="2298700" cy="2286000"/>
          </a:xfrm>
          <a:prstGeom prst="roundRect">
            <a:avLst>
              <a:gd name="adj" fmla="val 3200"/>
            </a:avLst>
          </a:prstGeom>
          <a:solidFill>
            <a:schemeClr val="bg1"/>
          </a:solidFill>
          <a:ln w="9525">
            <a:solidFill>
              <a:schemeClr val="accent6"/>
            </a:solidFill>
            <a:prstDash val="solid"/>
          </a:ln>
        </p:spPr>
      </p:sp>
      <p:sp>
        <p:nvSpPr>
          <p:cNvPr id="10" name="Text 8"/>
          <p:cNvSpPr txBox="1"/>
          <p:nvPr/>
        </p:nvSpPr>
        <p:spPr>
          <a:xfrm>
            <a:off x="3771900" y="2324100"/>
            <a:ext cx="1892300" cy="228600"/>
          </a:xfrm>
          <a:prstGeom prst="rect">
            <a:avLst/>
          </a:prstGeom>
          <a:noFill/>
          <a:ln/>
        </p:spPr>
        <p:txBody>
          <a:bodyPr wrap="square" lIns="0" tIns="0" rIns="0" bIns="0" rtlCol="0" anchor="t"/>
          <a:lstStyle/>
          <a:p>
            <a:pPr algn="l" indent="0" marL="0">
              <a:lnSpc>
                <a:spcPct val="125000"/>
              </a:lnSpc>
              <a:buNone/>
            </a:pPr>
            <a:r>
              <a:rPr lang="en-US" sz="1200" spc="200" kern="0" dirty="0">
                <a:solidFill>
                  <a:schemeClr val="accent3"/>
                </a:solidFill>
                <a:latin typeface="+mn-lt" pitchFamily="34" charset="0"/>
                <a:ea typeface="+mn-lt" pitchFamily="34" charset="-122"/>
                <a:cs typeface="+mn-lt" pitchFamily="34" charset="-120"/>
              </a:rPr>
              <a:t>RÉGIONAL</a:t>
            </a:r>
            <a:endParaRPr lang="en-US" sz="1200" dirty="0"/>
          </a:p>
        </p:txBody>
      </p:sp>
      <p:sp>
        <p:nvSpPr>
          <p:cNvPr id="11" name="Text 9"/>
          <p:cNvSpPr txBox="1"/>
          <p:nvPr/>
        </p:nvSpPr>
        <p:spPr>
          <a:xfrm>
            <a:off x="3771900" y="2628900"/>
            <a:ext cx="1892300" cy="635000"/>
          </a:xfrm>
          <a:prstGeom prst="rect">
            <a:avLst/>
          </a:prstGeom>
          <a:noFill/>
          <a:ln/>
        </p:spPr>
        <p:txBody>
          <a:bodyPr wrap="square" lIns="0" tIns="0" rIns="0" bIns="0" rtlCol="0" anchor="t"/>
          <a:lstStyle/>
          <a:p>
            <a:pPr algn="l" indent="0" marL="0">
              <a:lnSpc>
                <a:spcPct val="105000"/>
              </a:lnSpc>
              <a:buNone/>
            </a:pPr>
            <a:r>
              <a:rPr lang="en-US" sz="1500" b="1" dirty="0">
                <a:solidFill>
                  <a:schemeClr val="tx2"/>
                </a:solidFill>
                <a:latin typeface="+mj-lt" pitchFamily="34" charset="0"/>
                <a:ea typeface="+mj-lt" pitchFamily="34" charset="-122"/>
                <a:cs typeface="+mj-lt" pitchFamily="34" charset="-120"/>
              </a:rPr>
              <a:t>Ligue Nouvelle-Aquitaine</a:t>
            </a:r>
            <a:endParaRPr lang="en-US" sz="1500" dirty="0"/>
          </a:p>
        </p:txBody>
      </p:sp>
      <p:sp>
        <p:nvSpPr>
          <p:cNvPr id="12" name="Text 10"/>
          <p:cNvSpPr txBox="1"/>
          <p:nvPr/>
        </p:nvSpPr>
        <p:spPr>
          <a:xfrm>
            <a:off x="3771900" y="3340100"/>
            <a:ext cx="1892300" cy="8890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La ligue de golf de notre région.</a:t>
            </a:r>
            <a:endParaRPr lang="en-US" sz="1200" dirty="0"/>
          </a:p>
        </p:txBody>
      </p:sp>
      <p:sp>
        <p:nvSpPr>
          <p:cNvPr id="13" name="Shape 11"/>
          <p:cNvSpPr/>
          <p:nvPr/>
        </p:nvSpPr>
        <p:spPr>
          <a:xfrm>
            <a:off x="5943600" y="3238500"/>
            <a:ext cx="304800" cy="0"/>
          </a:xfrm>
          <a:prstGeom prst="line">
            <a:avLst/>
          </a:prstGeom>
          <a:noFill/>
          <a:ln w="25400">
            <a:solidFill>
              <a:schemeClr val="accent2"/>
            </a:solidFill>
            <a:prstDash val="solid"/>
            <a:tailEnd type="triangle"/>
          </a:ln>
        </p:spPr>
      </p:sp>
      <p:sp>
        <p:nvSpPr>
          <p:cNvPr id="14" name="Échelon DÉPARTEMENTAL"/>
          <p:cNvSpPr/>
          <p:nvPr/>
        </p:nvSpPr>
        <p:spPr>
          <a:xfrm>
            <a:off x="6324600" y="2095500"/>
            <a:ext cx="2298700" cy="2286000"/>
          </a:xfrm>
          <a:prstGeom prst="roundRect">
            <a:avLst>
              <a:gd name="adj" fmla="val 3200"/>
            </a:avLst>
          </a:prstGeom>
          <a:solidFill>
            <a:schemeClr val="tx2"/>
          </a:solidFill>
          <a:ln/>
        </p:spPr>
      </p:sp>
      <p:sp>
        <p:nvSpPr>
          <p:cNvPr id="15" name="Text 13"/>
          <p:cNvSpPr txBox="1"/>
          <p:nvPr/>
        </p:nvSpPr>
        <p:spPr>
          <a:xfrm>
            <a:off x="6527800" y="2324100"/>
            <a:ext cx="1892300" cy="228600"/>
          </a:xfrm>
          <a:prstGeom prst="rect">
            <a:avLst/>
          </a:prstGeom>
          <a:noFill/>
          <a:ln/>
        </p:spPr>
        <p:txBody>
          <a:bodyPr wrap="square" lIns="0" tIns="0" rIns="0" bIns="0" rtlCol="0" anchor="t"/>
          <a:lstStyle/>
          <a:p>
            <a:pPr algn="l" indent="0" marL="0">
              <a:lnSpc>
                <a:spcPct val="125000"/>
              </a:lnSpc>
              <a:buNone/>
            </a:pPr>
            <a:r>
              <a:rPr lang="en-US" sz="1200" spc="200" kern="0" dirty="0">
                <a:solidFill>
                  <a:schemeClr val="accent4"/>
                </a:solidFill>
                <a:latin typeface="+mn-lt" pitchFamily="34" charset="0"/>
                <a:ea typeface="+mn-lt" pitchFamily="34" charset="-122"/>
                <a:cs typeface="+mn-lt" pitchFamily="34" charset="-120"/>
              </a:rPr>
              <a:t>DÉPARTEMENTAL</a:t>
            </a:r>
            <a:endParaRPr lang="en-US" sz="1200" dirty="0"/>
          </a:p>
        </p:txBody>
      </p:sp>
      <p:sp>
        <p:nvSpPr>
          <p:cNvPr id="16" name="Text 14"/>
          <p:cNvSpPr txBox="1"/>
          <p:nvPr/>
        </p:nvSpPr>
        <p:spPr>
          <a:xfrm>
            <a:off x="6527800" y="2628900"/>
            <a:ext cx="1892300" cy="635000"/>
          </a:xfrm>
          <a:prstGeom prst="rect">
            <a:avLst/>
          </a:prstGeom>
          <a:noFill/>
          <a:ln/>
        </p:spPr>
        <p:txBody>
          <a:bodyPr wrap="square" lIns="0" tIns="0" rIns="0" bIns="0" rtlCol="0" anchor="t"/>
          <a:lstStyle/>
          <a:p>
            <a:pPr algn="l" indent="0" marL="0">
              <a:lnSpc>
                <a:spcPct val="105000"/>
              </a:lnSpc>
              <a:buNone/>
            </a:pPr>
            <a:r>
              <a:rPr lang="en-US" sz="1500" b="1" dirty="0">
                <a:solidFill>
                  <a:schemeClr val="bg2"/>
                </a:solidFill>
                <a:latin typeface="+mj-lt" pitchFamily="34" charset="0"/>
                <a:ea typeface="+mj-lt" pitchFamily="34" charset="-122"/>
                <a:cs typeface="+mj-lt" pitchFamily="34" charset="-120"/>
              </a:rPr>
              <a:t>Comité de Gironde</a:t>
            </a:r>
            <a:endParaRPr lang="en-US" sz="1500" dirty="0"/>
          </a:p>
        </p:txBody>
      </p:sp>
      <p:sp>
        <p:nvSpPr>
          <p:cNvPr id="17" name="Text 15"/>
          <p:cNvSpPr txBox="1"/>
          <p:nvPr/>
        </p:nvSpPr>
        <p:spPr>
          <a:xfrm>
            <a:off x="6527800" y="3340100"/>
            <a:ext cx="1892300" cy="889000"/>
          </a:xfrm>
          <a:prstGeom prst="rect">
            <a:avLst/>
          </a:prstGeom>
          <a:noFill/>
          <a:ln/>
        </p:spPr>
        <p:txBody>
          <a:bodyPr wrap="square" lIns="0" tIns="0" rIns="0" bIns="0" rtlCol="0" anchor="t"/>
          <a:lstStyle/>
          <a:p>
            <a:pPr algn="l" indent="0" marL="0">
              <a:lnSpc>
                <a:spcPct val="130000"/>
              </a:lnSpc>
              <a:buNone/>
            </a:pPr>
            <a:r>
              <a:rPr lang="en-US" sz="1200" dirty="0">
                <a:solidFill>
                  <a:srgbClr val="CFE0D3"/>
                </a:solidFill>
                <a:latin typeface="+mn-lt" pitchFamily="34" charset="0"/>
                <a:ea typeface="+mn-lt" pitchFamily="34" charset="-122"/>
                <a:cs typeface="+mn-lt" pitchFamily="34" charset="-120"/>
              </a:rPr>
              <a:t>Compétitions, jeunes, sélections et animation du golf dans le département.</a:t>
            </a:r>
            <a:endParaRPr lang="en-US" sz="1200" dirty="0"/>
          </a:p>
        </p:txBody>
      </p:sp>
      <p:sp>
        <p:nvSpPr>
          <p:cNvPr id="18" name="Shape 16"/>
          <p:cNvSpPr/>
          <p:nvPr/>
        </p:nvSpPr>
        <p:spPr>
          <a:xfrm>
            <a:off x="8699500" y="3238500"/>
            <a:ext cx="304800" cy="0"/>
          </a:xfrm>
          <a:prstGeom prst="line">
            <a:avLst/>
          </a:prstGeom>
          <a:noFill/>
          <a:ln w="25400">
            <a:solidFill>
              <a:schemeClr val="accent2"/>
            </a:solidFill>
            <a:prstDash val="solid"/>
            <a:tailEnd type="triangle"/>
          </a:ln>
        </p:spPr>
      </p:sp>
      <p:sp>
        <p:nvSpPr>
          <p:cNvPr id="19" name="Échelon LOCAL"/>
          <p:cNvSpPr/>
          <p:nvPr/>
        </p:nvSpPr>
        <p:spPr>
          <a:xfrm>
            <a:off x="9080500" y="2095500"/>
            <a:ext cx="2298700" cy="2286000"/>
          </a:xfrm>
          <a:prstGeom prst="roundRect">
            <a:avLst>
              <a:gd name="adj" fmla="val 3200"/>
            </a:avLst>
          </a:prstGeom>
          <a:solidFill>
            <a:schemeClr val="bg1"/>
          </a:solidFill>
          <a:ln w="9525">
            <a:solidFill>
              <a:schemeClr val="accent6"/>
            </a:solidFill>
            <a:prstDash val="solid"/>
          </a:ln>
        </p:spPr>
      </p:sp>
      <p:sp>
        <p:nvSpPr>
          <p:cNvPr id="20" name="Text 18"/>
          <p:cNvSpPr txBox="1"/>
          <p:nvPr/>
        </p:nvSpPr>
        <p:spPr>
          <a:xfrm>
            <a:off x="9283700" y="2324100"/>
            <a:ext cx="1892300" cy="228600"/>
          </a:xfrm>
          <a:prstGeom prst="rect">
            <a:avLst/>
          </a:prstGeom>
          <a:noFill/>
          <a:ln/>
        </p:spPr>
        <p:txBody>
          <a:bodyPr wrap="square" lIns="0" tIns="0" rIns="0" bIns="0" rtlCol="0" anchor="t"/>
          <a:lstStyle/>
          <a:p>
            <a:pPr algn="l" indent="0" marL="0">
              <a:lnSpc>
                <a:spcPct val="125000"/>
              </a:lnSpc>
              <a:buNone/>
            </a:pPr>
            <a:r>
              <a:rPr lang="en-US" sz="1200" spc="200" kern="0" dirty="0">
                <a:solidFill>
                  <a:schemeClr val="accent3"/>
                </a:solidFill>
                <a:latin typeface="+mn-lt" pitchFamily="34" charset="0"/>
                <a:ea typeface="+mn-lt" pitchFamily="34" charset="-122"/>
                <a:cs typeface="+mn-lt" pitchFamily="34" charset="-120"/>
              </a:rPr>
              <a:t>LOCAL</a:t>
            </a:r>
            <a:endParaRPr lang="en-US" sz="1200" dirty="0"/>
          </a:p>
        </p:txBody>
      </p:sp>
      <p:sp>
        <p:nvSpPr>
          <p:cNvPr id="21" name="Text 19"/>
          <p:cNvSpPr txBox="1"/>
          <p:nvPr/>
        </p:nvSpPr>
        <p:spPr>
          <a:xfrm>
            <a:off x="9283700" y="2628900"/>
            <a:ext cx="1892300" cy="635000"/>
          </a:xfrm>
          <a:prstGeom prst="rect">
            <a:avLst/>
          </a:prstGeom>
          <a:noFill/>
          <a:ln/>
        </p:spPr>
        <p:txBody>
          <a:bodyPr wrap="square" lIns="0" tIns="0" rIns="0" bIns="0" rtlCol="0" anchor="t"/>
          <a:lstStyle/>
          <a:p>
            <a:pPr algn="l" indent="0" marL="0">
              <a:lnSpc>
                <a:spcPct val="105000"/>
              </a:lnSpc>
              <a:buNone/>
            </a:pPr>
            <a:r>
              <a:rPr lang="en-US" sz="1500" b="1" dirty="0">
                <a:solidFill>
                  <a:schemeClr val="tx2"/>
                </a:solidFill>
                <a:latin typeface="+mj-lt" pitchFamily="34" charset="0"/>
                <a:ea typeface="+mj-lt" pitchFamily="34" charset="-122"/>
                <a:cs typeface="+mj-lt" pitchFamily="34" charset="-120"/>
              </a:rPr>
              <a:t>Clubs, AS et écoles de golf</a:t>
            </a:r>
            <a:endParaRPr lang="en-US" sz="1500" dirty="0"/>
          </a:p>
        </p:txBody>
      </p:sp>
      <p:sp>
        <p:nvSpPr>
          <p:cNvPr id="22" name="Text 20"/>
          <p:cNvSpPr txBox="1"/>
          <p:nvPr/>
        </p:nvSpPr>
        <p:spPr>
          <a:xfrm>
            <a:off x="9283700" y="3340100"/>
            <a:ext cx="1892300" cy="8890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Là où les golfeurs prennent leur licence, apprennent et jouent.</a:t>
            </a:r>
            <a:endParaRPr lang="en-US" sz="1200" dirty="0"/>
          </a:p>
        </p:txBody>
      </p:sp>
      <p:sp>
        <p:nvSpPr>
          <p:cNvPr id="23" name="Text 21"/>
          <p:cNvSpPr txBox="1"/>
          <p:nvPr/>
        </p:nvSpPr>
        <p:spPr>
          <a:xfrm>
            <a:off x="812800" y="4699000"/>
            <a:ext cx="9652000" cy="635000"/>
          </a:xfrm>
          <a:prstGeom prst="rect">
            <a:avLst/>
          </a:prstGeom>
          <a:noFill/>
          <a:ln/>
        </p:spPr>
        <p:txBody>
          <a:bodyPr wrap="square" lIns="0" tIns="0" rIns="0" bIns="0" rtlCol="0" anchor="t"/>
          <a:lstStyle/>
          <a:p>
            <a:pPr indent="0" marL="0">
              <a:lnSpc>
                <a:spcPct val="130000"/>
              </a:lnSpc>
              <a:buNone/>
            </a:pPr>
            <a:r>
              <a:rPr lang="en-US" sz="1500" dirty="0">
                <a:solidFill>
                  <a:schemeClr val="tx1"/>
                </a:solidFill>
                <a:latin typeface="+mn-lt" pitchFamily="34" charset="0"/>
                <a:ea typeface="+mn-lt" pitchFamily="34" charset="-122"/>
                <a:cs typeface="+mn-lt" pitchFamily="34" charset="-120"/>
              </a:rPr>
              <a:t>Le Comité travaille aussi avec l'</a:t>
            </a:r>
            <a:pPr indent="0" marL="0">
              <a:lnSpc>
                <a:spcPct val="130000"/>
              </a:lnSpc>
              <a:buNone/>
            </a:pPr>
            <a:r>
              <a:rPr lang="en-US" sz="1500" b="1" dirty="0">
                <a:solidFill>
                  <a:schemeClr val="tx1"/>
                </a:solidFill>
                <a:latin typeface="+mn-lt" pitchFamily="34" charset="0"/>
                <a:ea typeface="+mn-lt" pitchFamily="34" charset="-122"/>
                <a:cs typeface="+mn-lt" pitchFamily="34" charset="-120"/>
              </a:rPr>
              <a:t>Agence nationale du sport</a:t>
            </a:r>
            <a:pPr indent="0" marL="0">
              <a:lnSpc>
                <a:spcPct val="130000"/>
              </a:lnSpc>
              <a:buNone/>
            </a:pPr>
            <a:r>
              <a:rPr lang="en-US" sz="1500" dirty="0">
                <a:solidFill>
                  <a:schemeClr val="tx1"/>
                </a:solidFill>
                <a:latin typeface="+mn-lt" pitchFamily="34" charset="0"/>
                <a:ea typeface="+mn-lt" pitchFamily="34" charset="-122"/>
                <a:cs typeface="+mn-lt" pitchFamily="34" charset="-120"/>
              </a:rPr>
              <a:t>, le </a:t>
            </a:r>
            <a:pPr indent="0" marL="0">
              <a:lnSpc>
                <a:spcPct val="130000"/>
              </a:lnSpc>
              <a:buNone/>
            </a:pPr>
            <a:r>
              <a:rPr lang="en-US" sz="1500" b="1" dirty="0">
                <a:solidFill>
                  <a:schemeClr val="tx1"/>
                </a:solidFill>
                <a:latin typeface="+mn-lt" pitchFamily="34" charset="0"/>
                <a:ea typeface="+mn-lt" pitchFamily="34" charset="-122"/>
                <a:cs typeface="+mn-lt" pitchFamily="34" charset="-120"/>
              </a:rPr>
              <a:t>Département de la Gironde</a:t>
            </a:r>
            <a:pPr indent="0" marL="0">
              <a:lnSpc>
                <a:spcPct val="130000"/>
              </a:lnSpc>
              <a:buNone/>
            </a:pPr>
            <a:r>
              <a:rPr lang="en-US" sz="1500" dirty="0">
                <a:solidFill>
                  <a:schemeClr val="tx1"/>
                </a:solidFill>
                <a:latin typeface="+mn-lt" pitchFamily="34" charset="0"/>
                <a:ea typeface="+mn-lt" pitchFamily="34" charset="-122"/>
                <a:cs typeface="+mn-lt" pitchFamily="34" charset="-120"/>
              </a:rPr>
              <a:t> et le </a:t>
            </a:r>
            <a:pPr indent="0" marL="0">
              <a:lnSpc>
                <a:spcPct val="130000"/>
              </a:lnSpc>
              <a:buNone/>
            </a:pPr>
            <a:r>
              <a:rPr lang="en-US" sz="1500" b="1" dirty="0">
                <a:solidFill>
                  <a:schemeClr val="tx1"/>
                </a:solidFill>
                <a:latin typeface="+mn-lt" pitchFamily="34" charset="0"/>
                <a:ea typeface="+mn-lt" pitchFamily="34" charset="-122"/>
                <a:cs typeface="+mn-lt" pitchFamily="34" charset="-120"/>
              </a:rPr>
              <a:t>CDOS de la Gironde</a:t>
            </a:r>
            <a:pPr indent="0" marL="0">
              <a:lnSpc>
                <a:spcPct val="130000"/>
              </a:lnSpc>
              <a:buNone/>
            </a:pPr>
            <a:r>
              <a:rPr lang="en-US" sz="1500" dirty="0">
                <a:solidFill>
                  <a:schemeClr val="tx1"/>
                </a:solidFill>
                <a:latin typeface="+mn-lt" pitchFamily="34" charset="0"/>
                <a:ea typeface="+mn-lt" pitchFamily="34" charset="-122"/>
                <a:cs typeface="+mn-lt" pitchFamily="34" charset="-120"/>
              </a:rPr>
              <a:t>, qui soutiennent le développement du sport sur le territoire.</a:t>
            </a:r>
            <a:endParaRPr lang="en-US" sz="15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lIns="0" tIns="0" rIns="0" bIns="0" rtlCol="0" anchor="t"/>
          <a:lstStyle/>
          <a:p>
            <a:pPr indent="0" marL="0">
              <a:buNone/>
            </a:pPr>
            <a:r>
              <a:rPr lang="en-US" sz="1200" spc="400" kern="0" dirty="0">
                <a:solidFill>
                  <a:schemeClr val="accent4"/>
                </a:solidFill>
                <a:latin typeface="+mn-lt" pitchFamily="34" charset="0"/>
                <a:ea typeface="+mn-lt" pitchFamily="34" charset="-122"/>
                <a:cs typeface="+mn-lt" pitchFamily="34" charset="-120"/>
              </a:rPr>
              <a:t>CHIFFRES CLÉS</a:t>
            </a: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lIns="0" tIns="0" rIns="0" bIns="0" rtlCol="0" anchor="ctr"/>
          <a:lstStyle/>
          <a:p>
            <a:pPr algn="l" indent="0" marL="0">
              <a:buNone/>
            </a:pPr>
            <a:r>
              <a:rPr lang="en-US" sz="3000" b="1" dirty="0">
                <a:solidFill>
                  <a:schemeClr val="bg2"/>
                </a:solidFill>
              </a:rPr>
              <a:t>Le golf en Gironde, en quelques chiffres</a:t>
            </a:r>
            <a:endParaRPr lang="en-US" sz="3000" dirty="0"/>
          </a:p>
        </p:txBody>
      </p:sp>
      <p:sp>
        <p:nvSpPr>
          <p:cNvPr id="4" name="Text 2"/>
          <p:cNvSpPr txBox="1"/>
          <p:nvPr/>
        </p:nvSpPr>
        <p:spPr>
          <a:xfrm>
            <a:off x="812800" y="2222500"/>
            <a:ext cx="2260600" cy="889000"/>
          </a:xfrm>
          <a:prstGeom prst="rect">
            <a:avLst/>
          </a:prstGeom>
          <a:noFill/>
          <a:ln/>
        </p:spPr>
        <p:txBody>
          <a:bodyPr wrap="square" lIns="0" tIns="0" rIns="0" bIns="0" rtlCol="0" anchor="ctr"/>
          <a:lstStyle/>
          <a:p>
            <a:pPr algn="l" indent="0" marL="0">
              <a:lnSpc>
                <a:spcPct val="105000"/>
              </a:lnSpc>
              <a:buNone/>
            </a:pPr>
            <a:r>
              <a:rPr lang="en-US" sz="4400" b="1" dirty="0">
                <a:solidFill>
                  <a:schemeClr val="accent4"/>
                </a:solidFill>
                <a:latin typeface="+mj-lt" pitchFamily="34" charset="0"/>
                <a:ea typeface="+mj-lt" pitchFamily="34" charset="-122"/>
                <a:cs typeface="+mj-lt" pitchFamily="34" charset="-120"/>
              </a:rPr>
              <a:t>21</a:t>
            </a:r>
            <a:endParaRPr lang="en-US" sz="4400" dirty="0"/>
          </a:p>
        </p:txBody>
      </p:sp>
      <p:sp>
        <p:nvSpPr>
          <p:cNvPr id="5" name="Text 3"/>
          <p:cNvSpPr txBox="1"/>
          <p:nvPr/>
        </p:nvSpPr>
        <p:spPr>
          <a:xfrm>
            <a:off x="812800" y="3238500"/>
            <a:ext cx="2197100" cy="571500"/>
          </a:xfrm>
          <a:prstGeom prst="rect">
            <a:avLst/>
          </a:prstGeom>
          <a:noFill/>
          <a:ln/>
        </p:spPr>
        <p:txBody>
          <a:bodyPr wrap="square" lIns="0" tIns="0" rIns="0" bIns="0" rtlCol="0" anchor="t"/>
          <a:lstStyle/>
          <a:p>
            <a:pPr algn="l" indent="0" marL="0">
              <a:lnSpc>
                <a:spcPct val="120000"/>
              </a:lnSpc>
              <a:buNone/>
            </a:pPr>
            <a:r>
              <a:rPr lang="en-US" sz="1500" dirty="0">
                <a:solidFill>
                  <a:schemeClr val="bg2"/>
                </a:solidFill>
                <a:latin typeface="+mn-lt" pitchFamily="34" charset="0"/>
                <a:ea typeface="+mn-lt" pitchFamily="34" charset="-122"/>
                <a:cs typeface="+mn-lt" pitchFamily="34" charset="-120"/>
              </a:rPr>
              <a:t>parcours de golf en Gironde</a:t>
            </a:r>
            <a:endParaRPr lang="en-US" sz="1500" dirty="0"/>
          </a:p>
        </p:txBody>
      </p:sp>
      <p:sp>
        <p:nvSpPr>
          <p:cNvPr id="6" name="Shape 4"/>
          <p:cNvSpPr/>
          <p:nvPr/>
        </p:nvSpPr>
        <p:spPr>
          <a:xfrm>
            <a:off x="3454400" y="2222500"/>
            <a:ext cx="0" cy="1587500"/>
          </a:xfrm>
          <a:prstGeom prst="line">
            <a:avLst/>
          </a:prstGeom>
          <a:noFill/>
          <a:ln w="9525">
            <a:solidFill>
              <a:srgbClr val="2F6B4A"/>
            </a:solidFill>
            <a:prstDash val="solid"/>
          </a:ln>
        </p:spPr>
      </p:sp>
      <p:sp>
        <p:nvSpPr>
          <p:cNvPr id="7" name="Text 5"/>
          <p:cNvSpPr txBox="1"/>
          <p:nvPr/>
        </p:nvSpPr>
        <p:spPr>
          <a:xfrm>
            <a:off x="3708400" y="2222500"/>
            <a:ext cx="2260600" cy="889000"/>
          </a:xfrm>
          <a:prstGeom prst="rect">
            <a:avLst/>
          </a:prstGeom>
          <a:noFill/>
          <a:ln/>
        </p:spPr>
        <p:txBody>
          <a:bodyPr wrap="square" lIns="0" tIns="0" rIns="0" bIns="0" rtlCol="0" anchor="ctr"/>
          <a:lstStyle/>
          <a:p>
            <a:pPr algn="l" indent="0" marL="0">
              <a:lnSpc>
                <a:spcPct val="105000"/>
              </a:lnSpc>
              <a:buNone/>
            </a:pPr>
            <a:r>
              <a:rPr lang="en-US" sz="4400" b="1" dirty="0">
                <a:solidFill>
                  <a:schemeClr val="accent4"/>
                </a:solidFill>
                <a:latin typeface="+mj-lt" pitchFamily="34" charset="0"/>
                <a:ea typeface="+mj-lt" pitchFamily="34" charset="-122"/>
                <a:cs typeface="+mj-lt" pitchFamily="34" charset="-120"/>
              </a:rPr>
              <a:t>39</a:t>
            </a:r>
            <a:endParaRPr lang="en-US" sz="4400" dirty="0"/>
          </a:p>
        </p:txBody>
      </p:sp>
      <p:sp>
        <p:nvSpPr>
          <p:cNvPr id="8" name="Text 6"/>
          <p:cNvSpPr txBox="1"/>
          <p:nvPr/>
        </p:nvSpPr>
        <p:spPr>
          <a:xfrm>
            <a:off x="3708400" y="3238500"/>
            <a:ext cx="2197100" cy="571500"/>
          </a:xfrm>
          <a:prstGeom prst="rect">
            <a:avLst/>
          </a:prstGeom>
          <a:noFill/>
          <a:ln/>
        </p:spPr>
        <p:txBody>
          <a:bodyPr wrap="square" lIns="0" tIns="0" rIns="0" bIns="0" rtlCol="0" anchor="t"/>
          <a:lstStyle/>
          <a:p>
            <a:pPr algn="l" indent="0" marL="0">
              <a:lnSpc>
                <a:spcPct val="120000"/>
              </a:lnSpc>
              <a:buNone/>
            </a:pPr>
            <a:r>
              <a:rPr lang="en-US" sz="1500" dirty="0">
                <a:solidFill>
                  <a:schemeClr val="bg2"/>
                </a:solidFill>
                <a:latin typeface="+mn-lt" pitchFamily="34" charset="0"/>
                <a:ea typeface="+mn-lt" pitchFamily="34" charset="-122"/>
                <a:cs typeface="+mn-lt" pitchFamily="34" charset="-120"/>
              </a:rPr>
              <a:t>rendez-vous en 2026, sur 17 golfs</a:t>
            </a:r>
            <a:endParaRPr lang="en-US" sz="1500" dirty="0"/>
          </a:p>
        </p:txBody>
      </p:sp>
      <p:sp>
        <p:nvSpPr>
          <p:cNvPr id="9" name="Shape 7"/>
          <p:cNvSpPr/>
          <p:nvPr/>
        </p:nvSpPr>
        <p:spPr>
          <a:xfrm>
            <a:off x="6096000" y="2222500"/>
            <a:ext cx="0" cy="1587500"/>
          </a:xfrm>
          <a:prstGeom prst="line">
            <a:avLst/>
          </a:prstGeom>
          <a:noFill/>
          <a:ln w="9525">
            <a:solidFill>
              <a:srgbClr val="2F6B4A"/>
            </a:solidFill>
            <a:prstDash val="solid"/>
          </a:ln>
        </p:spPr>
      </p:sp>
      <p:sp>
        <p:nvSpPr>
          <p:cNvPr id="10" name="Text 8"/>
          <p:cNvSpPr txBox="1"/>
          <p:nvPr/>
        </p:nvSpPr>
        <p:spPr>
          <a:xfrm>
            <a:off x="6350000" y="2222500"/>
            <a:ext cx="2260600" cy="889000"/>
          </a:xfrm>
          <a:prstGeom prst="rect">
            <a:avLst/>
          </a:prstGeom>
          <a:noFill/>
          <a:ln/>
        </p:spPr>
        <p:txBody>
          <a:bodyPr wrap="square" lIns="0" tIns="0" rIns="0" bIns="0" rtlCol="0" anchor="ctr"/>
          <a:lstStyle/>
          <a:p>
            <a:pPr algn="l" indent="0" marL="0">
              <a:lnSpc>
                <a:spcPct val="105000"/>
              </a:lnSpc>
              <a:buNone/>
            </a:pPr>
            <a:r>
              <a:rPr lang="en-US" sz="4400" b="1" dirty="0">
                <a:solidFill>
                  <a:schemeClr val="accent4"/>
                </a:solidFill>
                <a:latin typeface="+mj-lt" pitchFamily="34" charset="0"/>
                <a:ea typeface="+mj-lt" pitchFamily="34" charset="-122"/>
                <a:cs typeface="+mj-lt" pitchFamily="34" charset="-120"/>
              </a:rPr>
              <a:t>4</a:t>
            </a:r>
            <a:endParaRPr lang="en-US" sz="4400" dirty="0"/>
          </a:p>
        </p:txBody>
      </p:sp>
      <p:sp>
        <p:nvSpPr>
          <p:cNvPr id="11" name="Text 9"/>
          <p:cNvSpPr txBox="1"/>
          <p:nvPr/>
        </p:nvSpPr>
        <p:spPr>
          <a:xfrm>
            <a:off x="6350000" y="3238500"/>
            <a:ext cx="2197100" cy="571500"/>
          </a:xfrm>
          <a:prstGeom prst="rect">
            <a:avLst/>
          </a:prstGeom>
          <a:noFill/>
          <a:ln/>
        </p:spPr>
        <p:txBody>
          <a:bodyPr wrap="square" lIns="0" tIns="0" rIns="0" bIns="0" rtlCol="0" anchor="t"/>
          <a:lstStyle/>
          <a:p>
            <a:pPr algn="l" indent="0" marL="0">
              <a:lnSpc>
                <a:spcPct val="120000"/>
              </a:lnSpc>
              <a:buNone/>
            </a:pPr>
            <a:r>
              <a:rPr lang="en-US" sz="1500" dirty="0">
                <a:solidFill>
                  <a:schemeClr val="bg2"/>
                </a:solidFill>
                <a:latin typeface="+mn-lt" pitchFamily="34" charset="0"/>
                <a:ea typeface="+mn-lt" pitchFamily="34" charset="-122"/>
                <a:cs typeface="+mn-lt" pitchFamily="34" charset="-120"/>
              </a:rPr>
              <a:t>publics : jeunes, seniors, dames, Pitch &amp; Putt</a:t>
            </a:r>
            <a:endParaRPr lang="en-US" sz="1500" dirty="0"/>
          </a:p>
        </p:txBody>
      </p:sp>
      <p:sp>
        <p:nvSpPr>
          <p:cNvPr id="12" name="Shape 10"/>
          <p:cNvSpPr/>
          <p:nvPr/>
        </p:nvSpPr>
        <p:spPr>
          <a:xfrm>
            <a:off x="8737600" y="2222500"/>
            <a:ext cx="0" cy="1587500"/>
          </a:xfrm>
          <a:prstGeom prst="line">
            <a:avLst/>
          </a:prstGeom>
          <a:noFill/>
          <a:ln w="9525">
            <a:solidFill>
              <a:srgbClr val="2F6B4A"/>
            </a:solidFill>
            <a:prstDash val="solid"/>
          </a:ln>
        </p:spPr>
      </p:sp>
      <p:sp>
        <p:nvSpPr>
          <p:cNvPr id="13" name="Text 11"/>
          <p:cNvSpPr txBox="1"/>
          <p:nvPr/>
        </p:nvSpPr>
        <p:spPr>
          <a:xfrm>
            <a:off x="8991600" y="2222500"/>
            <a:ext cx="2260600" cy="889000"/>
          </a:xfrm>
          <a:prstGeom prst="rect">
            <a:avLst/>
          </a:prstGeom>
          <a:noFill/>
          <a:ln/>
        </p:spPr>
        <p:txBody>
          <a:bodyPr wrap="square" lIns="0" tIns="0" rIns="0" bIns="0" rtlCol="0" anchor="ctr"/>
          <a:lstStyle/>
          <a:p>
            <a:pPr algn="l" indent="0" marL="0">
              <a:lnSpc>
                <a:spcPct val="105000"/>
              </a:lnSpc>
              <a:buNone/>
            </a:pPr>
            <a:r>
              <a:rPr lang="en-US" sz="4400" b="1" dirty="0">
                <a:solidFill>
                  <a:schemeClr val="accent4"/>
                </a:solidFill>
                <a:latin typeface="+mj-lt" pitchFamily="34" charset="0"/>
                <a:ea typeface="+mj-lt" pitchFamily="34" charset="-122"/>
                <a:cs typeface="+mj-lt" pitchFamily="34" charset="-120"/>
              </a:rPr>
              <a:t>16 535</a:t>
            </a:r>
            <a:endParaRPr lang="en-US" sz="4400" dirty="0"/>
          </a:p>
        </p:txBody>
      </p:sp>
      <p:sp>
        <p:nvSpPr>
          <p:cNvPr id="14" name="Text 12"/>
          <p:cNvSpPr txBox="1"/>
          <p:nvPr/>
        </p:nvSpPr>
        <p:spPr>
          <a:xfrm>
            <a:off x="8991600" y="3238500"/>
            <a:ext cx="2197100" cy="571500"/>
          </a:xfrm>
          <a:prstGeom prst="rect">
            <a:avLst/>
          </a:prstGeom>
          <a:noFill/>
          <a:ln/>
        </p:spPr>
        <p:txBody>
          <a:bodyPr wrap="square" lIns="0" tIns="0" rIns="0" bIns="0" rtlCol="0" anchor="t"/>
          <a:lstStyle/>
          <a:p>
            <a:pPr algn="l" indent="0" marL="0">
              <a:lnSpc>
                <a:spcPct val="120000"/>
              </a:lnSpc>
              <a:buNone/>
            </a:pPr>
            <a:r>
              <a:rPr lang="en-US" sz="1500" dirty="0">
                <a:solidFill>
                  <a:schemeClr val="bg2"/>
                </a:solidFill>
                <a:latin typeface="+mn-lt" pitchFamily="34" charset="0"/>
                <a:ea typeface="+mn-lt" pitchFamily="34" charset="-122"/>
                <a:cs typeface="+mn-lt" pitchFamily="34" charset="-120"/>
              </a:rPr>
              <a:t>licenciés ffgolf en Gironde</a:t>
            </a:r>
            <a:endParaRPr lang="en-US" sz="1500" dirty="0"/>
          </a:p>
        </p:txBody>
      </p:sp>
      <p:sp>
        <p:nvSpPr>
          <p:cNvPr id="15" name="Text 13"/>
          <p:cNvSpPr txBox="1"/>
          <p:nvPr/>
        </p:nvSpPr>
        <p:spPr>
          <a:xfrm>
            <a:off x="812800" y="4318000"/>
            <a:ext cx="10160000" cy="635000"/>
          </a:xfrm>
          <a:prstGeom prst="rect">
            <a:avLst/>
          </a:prstGeom>
          <a:noFill/>
          <a:ln/>
        </p:spPr>
        <p:txBody>
          <a:bodyPr wrap="square" lIns="0" tIns="0" rIns="0" bIns="0" rtlCol="0" anchor="t"/>
          <a:lstStyle/>
          <a:p>
            <a:pPr indent="0" marL="0">
              <a:lnSpc>
                <a:spcPct val="130000"/>
              </a:lnSpc>
              <a:buNone/>
            </a:pPr>
            <a:r>
              <a:rPr lang="en-US" sz="1500" b="1" dirty="0">
                <a:solidFill>
                  <a:schemeClr val="bg2"/>
                </a:solidFill>
                <a:latin typeface="+mn-lt" pitchFamily="34" charset="0"/>
                <a:ea typeface="+mn-lt" pitchFamily="34" charset="-122"/>
                <a:cs typeface="+mn-lt" pitchFamily="34" charset="-120"/>
              </a:rPr>
              <a:t>1er département de la Ligue Nouvelle-Aquitaine</a:t>
            </a:r>
            <a:pPr indent="0" marL="0">
              <a:lnSpc>
                <a:spcPct val="130000"/>
              </a:lnSpc>
              <a:buNone/>
            </a:pPr>
            <a:r>
              <a:rPr lang="en-US" sz="1500" dirty="0">
                <a:solidFill>
                  <a:schemeClr val="bg2"/>
                </a:solidFill>
                <a:latin typeface="+mn-lt" pitchFamily="34" charset="0"/>
                <a:ea typeface="+mn-lt" pitchFamily="34" charset="-122"/>
                <a:cs typeface="+mn-lt" pitchFamily="34" charset="-120"/>
              </a:rPr>
              <a:t> : 29 % de ses licenciés, dont 1 221 jeunes, et 74 associations sportives.</a:t>
            </a:r>
            <a:endParaRPr lang="en-US" sz="1500" dirty="0"/>
          </a:p>
        </p:txBody>
      </p:sp>
      <p:sp>
        <p:nvSpPr>
          <p:cNvPr id="16" name="Text 14"/>
          <p:cNvSpPr txBox="1"/>
          <p:nvPr/>
        </p:nvSpPr>
        <p:spPr>
          <a:xfrm>
            <a:off x="812800" y="5080000"/>
            <a:ext cx="6350000" cy="228600"/>
          </a:xfrm>
          <a:prstGeom prst="rect">
            <a:avLst/>
          </a:prstGeom>
          <a:noFill/>
          <a:ln/>
        </p:spPr>
        <p:txBody>
          <a:bodyPr wrap="square" lIns="0" tIns="0" rIns="0" bIns="0" rtlCol="0" anchor="t"/>
          <a:lstStyle/>
          <a:p>
            <a:pPr algn="l" indent="0" marL="0">
              <a:lnSpc>
                <a:spcPct val="125000"/>
              </a:lnSpc>
              <a:buNone/>
            </a:pPr>
            <a:r>
              <a:rPr lang="en-US" sz="1200" dirty="0">
                <a:solidFill>
                  <a:srgbClr val="CFE0D3"/>
                </a:solidFill>
                <a:latin typeface="+mn-lt" pitchFamily="34" charset="0"/>
                <a:ea typeface="+mn-lt" pitchFamily="34" charset="-122"/>
                <a:cs typeface="+mn-lt" pitchFamily="34" charset="-120"/>
              </a:rPr>
              <a:t>Licences ffgolf au 4 octobre 2026.</a:t>
            </a:r>
            <a:endParaRPr lang="en-US" sz="12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4"/>
                </a:solidFill>
                <a:latin typeface="+mn-lt"/>
                <a:ea typeface="+mn-lt"/>
                <a:cs typeface="+mn-lt"/>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lIns="0" tIns="0" rIns="0" bIns="0" rtlCol="0" anchor="t"/>
          <a:lstStyle/>
          <a:p>
            <a:pPr indent="0" marL="0">
              <a:buNone/>
            </a:pPr>
            <a:r>
              <a:rPr lang="en-US" sz="1200" spc="400" kern="0" dirty="0">
                <a:solidFill>
                  <a:schemeClr val="accent3"/>
                </a:solidFill>
                <a:latin typeface="+mn-lt" pitchFamily="34" charset="0"/>
                <a:ea typeface="+mn-lt" pitchFamily="34" charset="-122"/>
                <a:cs typeface="+mn-lt" pitchFamily="34" charset="-120"/>
              </a:rPr>
              <a:t>L'ÉQUIPE · MANDATURE 2024–2028</a:t>
            </a: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lIns="0" tIns="0" rIns="0" bIns="0" rtlCol="0" anchor="ctr"/>
          <a:lstStyle/>
          <a:p>
            <a:pPr algn="l" indent="0" marL="0">
              <a:buNone/>
            </a:pPr>
            <a:r>
              <a:rPr lang="en-US" sz="3000" b="1" dirty="0">
                <a:solidFill>
                  <a:schemeClr val="tx2"/>
                </a:solidFill>
              </a:rPr>
              <a:t>Le bureau, élu lors de l'AG 2024</a:t>
            </a:r>
            <a:endParaRPr lang="en-US" sz="3000" dirty="0"/>
          </a:p>
        </p:txBody>
      </p:sp>
      <p:sp>
        <p:nvSpPr>
          <p:cNvPr id="4" name="Carte Isabelle DORET"/>
          <p:cNvSpPr/>
          <p:nvPr/>
        </p:nvSpPr>
        <p:spPr>
          <a:xfrm>
            <a:off x="812800" y="2095500"/>
            <a:ext cx="2527300" cy="2413000"/>
          </a:xfrm>
          <a:prstGeom prst="roundRect">
            <a:avLst>
              <a:gd name="adj" fmla="val 3032"/>
            </a:avLst>
          </a:prstGeom>
          <a:solidFill>
            <a:schemeClr val="bg1"/>
          </a:solidFill>
          <a:ln w="9525">
            <a:solidFill>
              <a:schemeClr val="accent6"/>
            </a:solidFill>
            <a:prstDash val="solid"/>
          </a:ln>
        </p:spPr>
      </p:sp>
      <p:sp>
        <p:nvSpPr>
          <p:cNvPr id="5" name="Shape 3"/>
          <p:cNvSpPr/>
          <p:nvPr/>
        </p:nvSpPr>
        <p:spPr>
          <a:xfrm>
            <a:off x="1695450" y="2349500"/>
            <a:ext cx="762000" cy="762000"/>
          </a:xfrm>
          <a:prstGeom prst="ellipse">
            <a:avLst/>
          </a:prstGeom>
          <a:solidFill>
            <a:schemeClr val="tx2"/>
          </a:solidFill>
          <a:ln/>
        </p:spPr>
      </p:sp>
      <p:sp>
        <p:nvSpPr>
          <p:cNvPr id="6" name="Text 4"/>
          <p:cNvSpPr txBox="1"/>
          <p:nvPr/>
        </p:nvSpPr>
        <p:spPr>
          <a:xfrm>
            <a:off x="1695450" y="2349500"/>
            <a:ext cx="762000" cy="762000"/>
          </a:xfrm>
          <a:prstGeom prst="rect">
            <a:avLst/>
          </a:prstGeom>
          <a:noFill/>
          <a:ln/>
        </p:spPr>
        <p:txBody>
          <a:bodyPr wrap="square" lIns="0" tIns="0" rIns="0" bIns="0" rtlCol="0" anchor="ctr"/>
          <a:lstStyle/>
          <a:p>
            <a:pPr algn="ctr" indent="0" marL="0">
              <a:lnSpc>
                <a:spcPct val="105000"/>
              </a:lnSpc>
              <a:buNone/>
            </a:pPr>
            <a:r>
              <a:rPr lang="en-US" sz="2400" b="1" dirty="0">
                <a:solidFill>
                  <a:schemeClr val="accent4"/>
                </a:solidFill>
                <a:latin typeface="+mj-lt" pitchFamily="34" charset="0"/>
                <a:ea typeface="+mj-lt" pitchFamily="34" charset="-122"/>
                <a:cs typeface="+mj-lt" pitchFamily="34" charset="-120"/>
              </a:rPr>
              <a:t>ID</a:t>
            </a:r>
            <a:endParaRPr lang="en-US" sz="2400" dirty="0"/>
          </a:p>
        </p:txBody>
      </p:sp>
      <p:sp>
        <p:nvSpPr>
          <p:cNvPr id="7" name="Text 5"/>
          <p:cNvSpPr txBox="1"/>
          <p:nvPr/>
        </p:nvSpPr>
        <p:spPr>
          <a:xfrm>
            <a:off x="914400" y="3340100"/>
            <a:ext cx="2324100" cy="254000"/>
          </a:xfrm>
          <a:prstGeom prst="rect">
            <a:avLst/>
          </a:prstGeom>
          <a:noFill/>
          <a:ln/>
        </p:spPr>
        <p:txBody>
          <a:bodyPr wrap="square" lIns="0" tIns="0" rIns="0" bIns="0" rtlCol="0" anchor="t"/>
          <a:lstStyle/>
          <a:p>
            <a:pPr algn="ctr" indent="0" marL="0">
              <a:lnSpc>
                <a:spcPct val="125000"/>
              </a:lnSpc>
              <a:buNone/>
            </a:pPr>
            <a:r>
              <a:rPr lang="en-US" sz="1200" spc="200" kern="0" dirty="0">
                <a:solidFill>
                  <a:schemeClr val="accent3"/>
                </a:solidFill>
                <a:latin typeface="+mn-lt" pitchFamily="34" charset="0"/>
                <a:ea typeface="+mn-lt" pitchFamily="34" charset="-122"/>
                <a:cs typeface="+mn-lt" pitchFamily="34" charset="-120"/>
              </a:rPr>
              <a:t>PRÉSIDENTE</a:t>
            </a:r>
            <a:endParaRPr lang="en-US" sz="1200" dirty="0"/>
          </a:p>
        </p:txBody>
      </p:sp>
      <p:sp>
        <p:nvSpPr>
          <p:cNvPr id="8" name="Text 6"/>
          <p:cNvSpPr txBox="1"/>
          <p:nvPr/>
        </p:nvSpPr>
        <p:spPr>
          <a:xfrm>
            <a:off x="914400" y="3683000"/>
            <a:ext cx="2324100" cy="571500"/>
          </a:xfrm>
          <a:prstGeom prst="rect">
            <a:avLst/>
          </a:prstGeom>
          <a:noFill/>
          <a:ln/>
        </p:spPr>
        <p:txBody>
          <a:bodyPr wrap="square" lIns="0" tIns="0" rIns="0" bIns="0" rtlCol="0" anchor="t"/>
          <a:lstStyle/>
          <a:p>
            <a:pPr algn="ctr" indent="0" marL="0">
              <a:lnSpc>
                <a:spcPct val="105000"/>
              </a:lnSpc>
              <a:buNone/>
            </a:pPr>
            <a:r>
              <a:rPr lang="en-US" sz="2000" b="1" dirty="0">
                <a:solidFill>
                  <a:schemeClr val="tx2"/>
                </a:solidFill>
                <a:latin typeface="+mj-lt" pitchFamily="34" charset="0"/>
                <a:ea typeface="+mj-lt" pitchFamily="34" charset="-122"/>
                <a:cs typeface="+mj-lt" pitchFamily="34" charset="-120"/>
              </a:rPr>
              <a:t>Isabelle DORET</a:t>
            </a:r>
            <a:endParaRPr lang="en-US" sz="2000" dirty="0"/>
          </a:p>
        </p:txBody>
      </p:sp>
      <p:sp>
        <p:nvSpPr>
          <p:cNvPr id="9" name="Carte Bertrand SOTA"/>
          <p:cNvSpPr/>
          <p:nvPr/>
        </p:nvSpPr>
        <p:spPr>
          <a:xfrm>
            <a:off x="3492500" y="2095500"/>
            <a:ext cx="2527300" cy="2413000"/>
          </a:xfrm>
          <a:prstGeom prst="roundRect">
            <a:avLst>
              <a:gd name="adj" fmla="val 3032"/>
            </a:avLst>
          </a:prstGeom>
          <a:solidFill>
            <a:schemeClr val="bg1"/>
          </a:solidFill>
          <a:ln w="9525">
            <a:solidFill>
              <a:schemeClr val="accent6"/>
            </a:solidFill>
            <a:prstDash val="solid"/>
          </a:ln>
        </p:spPr>
      </p:sp>
      <p:sp>
        <p:nvSpPr>
          <p:cNvPr id="10" name="Shape 8"/>
          <p:cNvSpPr/>
          <p:nvPr/>
        </p:nvSpPr>
        <p:spPr>
          <a:xfrm>
            <a:off x="4375150" y="2349500"/>
            <a:ext cx="762000" cy="762000"/>
          </a:xfrm>
          <a:prstGeom prst="ellipse">
            <a:avLst/>
          </a:prstGeom>
          <a:solidFill>
            <a:schemeClr val="tx2"/>
          </a:solidFill>
          <a:ln/>
        </p:spPr>
      </p:sp>
      <p:sp>
        <p:nvSpPr>
          <p:cNvPr id="11" name="Text 9"/>
          <p:cNvSpPr txBox="1"/>
          <p:nvPr/>
        </p:nvSpPr>
        <p:spPr>
          <a:xfrm>
            <a:off x="4375150" y="2349500"/>
            <a:ext cx="762000" cy="762000"/>
          </a:xfrm>
          <a:prstGeom prst="rect">
            <a:avLst/>
          </a:prstGeom>
          <a:noFill/>
          <a:ln/>
        </p:spPr>
        <p:txBody>
          <a:bodyPr wrap="square" lIns="0" tIns="0" rIns="0" bIns="0" rtlCol="0" anchor="ctr"/>
          <a:lstStyle/>
          <a:p>
            <a:pPr algn="ctr" indent="0" marL="0">
              <a:lnSpc>
                <a:spcPct val="105000"/>
              </a:lnSpc>
              <a:buNone/>
            </a:pPr>
            <a:r>
              <a:rPr lang="en-US" sz="2400" b="1" dirty="0">
                <a:solidFill>
                  <a:schemeClr val="accent4"/>
                </a:solidFill>
                <a:latin typeface="+mj-lt" pitchFamily="34" charset="0"/>
                <a:ea typeface="+mj-lt" pitchFamily="34" charset="-122"/>
                <a:cs typeface="+mj-lt" pitchFamily="34" charset="-120"/>
              </a:rPr>
              <a:t>BS</a:t>
            </a:r>
            <a:endParaRPr lang="en-US" sz="2400" dirty="0"/>
          </a:p>
        </p:txBody>
      </p:sp>
      <p:sp>
        <p:nvSpPr>
          <p:cNvPr id="12" name="Text 10"/>
          <p:cNvSpPr txBox="1"/>
          <p:nvPr/>
        </p:nvSpPr>
        <p:spPr>
          <a:xfrm>
            <a:off x="3594100" y="3340100"/>
            <a:ext cx="2324100" cy="254000"/>
          </a:xfrm>
          <a:prstGeom prst="rect">
            <a:avLst/>
          </a:prstGeom>
          <a:noFill/>
          <a:ln/>
        </p:spPr>
        <p:txBody>
          <a:bodyPr wrap="square" lIns="0" tIns="0" rIns="0" bIns="0" rtlCol="0" anchor="t"/>
          <a:lstStyle/>
          <a:p>
            <a:pPr algn="ctr" indent="0" marL="0">
              <a:lnSpc>
                <a:spcPct val="125000"/>
              </a:lnSpc>
              <a:buNone/>
            </a:pPr>
            <a:r>
              <a:rPr lang="en-US" sz="1200" spc="200" kern="0" dirty="0">
                <a:solidFill>
                  <a:schemeClr val="accent3"/>
                </a:solidFill>
                <a:latin typeface="+mn-lt" pitchFamily="34" charset="0"/>
                <a:ea typeface="+mn-lt" pitchFamily="34" charset="-122"/>
                <a:cs typeface="+mn-lt" pitchFamily="34" charset="-120"/>
              </a:rPr>
              <a:t>VICE-PRÉSIDENT</a:t>
            </a:r>
            <a:endParaRPr lang="en-US" sz="1200" dirty="0"/>
          </a:p>
        </p:txBody>
      </p:sp>
      <p:sp>
        <p:nvSpPr>
          <p:cNvPr id="13" name="Text 11"/>
          <p:cNvSpPr txBox="1"/>
          <p:nvPr/>
        </p:nvSpPr>
        <p:spPr>
          <a:xfrm>
            <a:off x="3594100" y="3683000"/>
            <a:ext cx="2324100" cy="571500"/>
          </a:xfrm>
          <a:prstGeom prst="rect">
            <a:avLst/>
          </a:prstGeom>
          <a:noFill/>
          <a:ln/>
        </p:spPr>
        <p:txBody>
          <a:bodyPr wrap="square" lIns="0" tIns="0" rIns="0" bIns="0" rtlCol="0" anchor="t"/>
          <a:lstStyle/>
          <a:p>
            <a:pPr algn="ctr" indent="0" marL="0">
              <a:lnSpc>
                <a:spcPct val="105000"/>
              </a:lnSpc>
              <a:buNone/>
            </a:pPr>
            <a:r>
              <a:rPr lang="en-US" sz="2000" b="1" dirty="0">
                <a:solidFill>
                  <a:schemeClr val="tx2"/>
                </a:solidFill>
                <a:latin typeface="+mj-lt" pitchFamily="34" charset="0"/>
                <a:ea typeface="+mj-lt" pitchFamily="34" charset="-122"/>
                <a:cs typeface="+mj-lt" pitchFamily="34" charset="-120"/>
              </a:rPr>
              <a:t>Bertrand SOTA</a:t>
            </a:r>
            <a:endParaRPr lang="en-US" sz="2000" dirty="0"/>
          </a:p>
        </p:txBody>
      </p:sp>
      <p:sp>
        <p:nvSpPr>
          <p:cNvPr id="14" name="Carte Alexandre DORET"/>
          <p:cNvSpPr/>
          <p:nvPr/>
        </p:nvSpPr>
        <p:spPr>
          <a:xfrm>
            <a:off x="6172200" y="2095500"/>
            <a:ext cx="2527300" cy="2413000"/>
          </a:xfrm>
          <a:prstGeom prst="roundRect">
            <a:avLst>
              <a:gd name="adj" fmla="val 3032"/>
            </a:avLst>
          </a:prstGeom>
          <a:solidFill>
            <a:schemeClr val="bg1"/>
          </a:solidFill>
          <a:ln w="9525">
            <a:solidFill>
              <a:schemeClr val="accent6"/>
            </a:solidFill>
            <a:prstDash val="solid"/>
          </a:ln>
        </p:spPr>
      </p:sp>
      <p:sp>
        <p:nvSpPr>
          <p:cNvPr id="15" name="Shape 13"/>
          <p:cNvSpPr/>
          <p:nvPr/>
        </p:nvSpPr>
        <p:spPr>
          <a:xfrm>
            <a:off x="7054850" y="2349500"/>
            <a:ext cx="762000" cy="762000"/>
          </a:xfrm>
          <a:prstGeom prst="ellipse">
            <a:avLst/>
          </a:prstGeom>
          <a:solidFill>
            <a:schemeClr val="tx2"/>
          </a:solidFill>
          <a:ln/>
        </p:spPr>
      </p:sp>
      <p:sp>
        <p:nvSpPr>
          <p:cNvPr id="16" name="Text 14"/>
          <p:cNvSpPr txBox="1"/>
          <p:nvPr/>
        </p:nvSpPr>
        <p:spPr>
          <a:xfrm>
            <a:off x="7054850" y="2349500"/>
            <a:ext cx="762000" cy="762000"/>
          </a:xfrm>
          <a:prstGeom prst="rect">
            <a:avLst/>
          </a:prstGeom>
          <a:noFill/>
          <a:ln/>
        </p:spPr>
        <p:txBody>
          <a:bodyPr wrap="square" lIns="0" tIns="0" rIns="0" bIns="0" rtlCol="0" anchor="ctr"/>
          <a:lstStyle/>
          <a:p>
            <a:pPr algn="ctr" indent="0" marL="0">
              <a:lnSpc>
                <a:spcPct val="105000"/>
              </a:lnSpc>
              <a:buNone/>
            </a:pPr>
            <a:r>
              <a:rPr lang="en-US" sz="2400" b="1" dirty="0">
                <a:solidFill>
                  <a:schemeClr val="accent4"/>
                </a:solidFill>
                <a:latin typeface="+mj-lt" pitchFamily="34" charset="0"/>
                <a:ea typeface="+mj-lt" pitchFamily="34" charset="-122"/>
                <a:cs typeface="+mj-lt" pitchFamily="34" charset="-120"/>
              </a:rPr>
              <a:t>AD</a:t>
            </a:r>
            <a:endParaRPr lang="en-US" sz="2400" dirty="0"/>
          </a:p>
        </p:txBody>
      </p:sp>
      <p:sp>
        <p:nvSpPr>
          <p:cNvPr id="17" name="Text 15"/>
          <p:cNvSpPr txBox="1"/>
          <p:nvPr/>
        </p:nvSpPr>
        <p:spPr>
          <a:xfrm>
            <a:off x="6273800" y="3340100"/>
            <a:ext cx="2324100" cy="254000"/>
          </a:xfrm>
          <a:prstGeom prst="rect">
            <a:avLst/>
          </a:prstGeom>
          <a:noFill/>
          <a:ln/>
        </p:spPr>
        <p:txBody>
          <a:bodyPr wrap="square" lIns="0" tIns="0" rIns="0" bIns="0" rtlCol="0" anchor="t"/>
          <a:lstStyle/>
          <a:p>
            <a:pPr algn="ctr" indent="0" marL="0">
              <a:lnSpc>
                <a:spcPct val="125000"/>
              </a:lnSpc>
              <a:buNone/>
            </a:pPr>
            <a:r>
              <a:rPr lang="en-US" sz="1200" spc="200" kern="0" dirty="0">
                <a:solidFill>
                  <a:schemeClr val="accent3"/>
                </a:solidFill>
                <a:latin typeface="+mn-lt" pitchFamily="34" charset="0"/>
                <a:ea typeface="+mn-lt" pitchFamily="34" charset="-122"/>
                <a:cs typeface="+mn-lt" pitchFamily="34" charset="-120"/>
              </a:rPr>
              <a:t>SECRÉTAIRE GÉNÉRAL</a:t>
            </a:r>
            <a:endParaRPr lang="en-US" sz="1200" dirty="0"/>
          </a:p>
        </p:txBody>
      </p:sp>
      <p:sp>
        <p:nvSpPr>
          <p:cNvPr id="18" name="Text 16"/>
          <p:cNvSpPr txBox="1"/>
          <p:nvPr/>
        </p:nvSpPr>
        <p:spPr>
          <a:xfrm>
            <a:off x="6273800" y="3683000"/>
            <a:ext cx="2324100" cy="571500"/>
          </a:xfrm>
          <a:prstGeom prst="rect">
            <a:avLst/>
          </a:prstGeom>
          <a:noFill/>
          <a:ln/>
        </p:spPr>
        <p:txBody>
          <a:bodyPr wrap="square" lIns="0" tIns="0" rIns="0" bIns="0" rtlCol="0" anchor="t"/>
          <a:lstStyle/>
          <a:p>
            <a:pPr algn="ctr" indent="0" marL="0">
              <a:lnSpc>
                <a:spcPct val="105000"/>
              </a:lnSpc>
              <a:buNone/>
            </a:pPr>
            <a:r>
              <a:rPr lang="en-US" sz="2000" b="1" dirty="0">
                <a:solidFill>
                  <a:schemeClr val="tx2"/>
                </a:solidFill>
                <a:latin typeface="+mj-lt" pitchFamily="34" charset="0"/>
                <a:ea typeface="+mj-lt" pitchFamily="34" charset="-122"/>
                <a:cs typeface="+mj-lt" pitchFamily="34" charset="-120"/>
              </a:rPr>
              <a:t>Alexandre DORET</a:t>
            </a:r>
            <a:endParaRPr lang="en-US" sz="2000" dirty="0"/>
          </a:p>
        </p:txBody>
      </p:sp>
      <p:sp>
        <p:nvSpPr>
          <p:cNvPr id="19" name="Carte Dominique SOTA"/>
          <p:cNvSpPr/>
          <p:nvPr/>
        </p:nvSpPr>
        <p:spPr>
          <a:xfrm>
            <a:off x="8851900" y="2095500"/>
            <a:ext cx="2527300" cy="2413000"/>
          </a:xfrm>
          <a:prstGeom prst="roundRect">
            <a:avLst>
              <a:gd name="adj" fmla="val 3032"/>
            </a:avLst>
          </a:prstGeom>
          <a:solidFill>
            <a:schemeClr val="bg1"/>
          </a:solidFill>
          <a:ln w="9525">
            <a:solidFill>
              <a:schemeClr val="accent6"/>
            </a:solidFill>
            <a:prstDash val="solid"/>
          </a:ln>
        </p:spPr>
      </p:sp>
      <p:sp>
        <p:nvSpPr>
          <p:cNvPr id="20" name="Shape 18"/>
          <p:cNvSpPr/>
          <p:nvPr/>
        </p:nvSpPr>
        <p:spPr>
          <a:xfrm>
            <a:off x="9734550" y="2349500"/>
            <a:ext cx="762000" cy="762000"/>
          </a:xfrm>
          <a:prstGeom prst="ellipse">
            <a:avLst/>
          </a:prstGeom>
          <a:solidFill>
            <a:schemeClr val="tx2"/>
          </a:solidFill>
          <a:ln/>
        </p:spPr>
      </p:sp>
      <p:sp>
        <p:nvSpPr>
          <p:cNvPr id="21" name="Text 19"/>
          <p:cNvSpPr txBox="1"/>
          <p:nvPr/>
        </p:nvSpPr>
        <p:spPr>
          <a:xfrm>
            <a:off x="9734550" y="2349500"/>
            <a:ext cx="762000" cy="762000"/>
          </a:xfrm>
          <a:prstGeom prst="rect">
            <a:avLst/>
          </a:prstGeom>
          <a:noFill/>
          <a:ln/>
        </p:spPr>
        <p:txBody>
          <a:bodyPr wrap="square" lIns="0" tIns="0" rIns="0" bIns="0" rtlCol="0" anchor="ctr"/>
          <a:lstStyle/>
          <a:p>
            <a:pPr algn="ctr" indent="0" marL="0">
              <a:lnSpc>
                <a:spcPct val="105000"/>
              </a:lnSpc>
              <a:buNone/>
            </a:pPr>
            <a:r>
              <a:rPr lang="en-US" sz="2400" b="1" dirty="0">
                <a:solidFill>
                  <a:schemeClr val="accent4"/>
                </a:solidFill>
                <a:latin typeface="+mj-lt" pitchFamily="34" charset="0"/>
                <a:ea typeface="+mj-lt" pitchFamily="34" charset="-122"/>
                <a:cs typeface="+mj-lt" pitchFamily="34" charset="-120"/>
              </a:rPr>
              <a:t>DS</a:t>
            </a:r>
            <a:endParaRPr lang="en-US" sz="2400" dirty="0"/>
          </a:p>
        </p:txBody>
      </p:sp>
      <p:sp>
        <p:nvSpPr>
          <p:cNvPr id="22" name="Text 20"/>
          <p:cNvSpPr txBox="1"/>
          <p:nvPr/>
        </p:nvSpPr>
        <p:spPr>
          <a:xfrm>
            <a:off x="8953500" y="3340100"/>
            <a:ext cx="2324100" cy="254000"/>
          </a:xfrm>
          <a:prstGeom prst="rect">
            <a:avLst/>
          </a:prstGeom>
          <a:noFill/>
          <a:ln/>
        </p:spPr>
        <p:txBody>
          <a:bodyPr wrap="square" lIns="0" tIns="0" rIns="0" bIns="0" rtlCol="0" anchor="t"/>
          <a:lstStyle/>
          <a:p>
            <a:pPr algn="ctr" indent="0" marL="0">
              <a:lnSpc>
                <a:spcPct val="125000"/>
              </a:lnSpc>
              <a:buNone/>
            </a:pPr>
            <a:r>
              <a:rPr lang="en-US" sz="1200" spc="200" kern="0" dirty="0">
                <a:solidFill>
                  <a:schemeClr val="accent3"/>
                </a:solidFill>
                <a:latin typeface="+mn-lt" pitchFamily="34" charset="0"/>
                <a:ea typeface="+mn-lt" pitchFamily="34" charset="-122"/>
                <a:cs typeface="+mn-lt" pitchFamily="34" charset="-120"/>
              </a:rPr>
              <a:t>TRÉSORIÈRE</a:t>
            </a:r>
            <a:endParaRPr lang="en-US" sz="1200" dirty="0"/>
          </a:p>
        </p:txBody>
      </p:sp>
      <p:sp>
        <p:nvSpPr>
          <p:cNvPr id="23" name="Text 21"/>
          <p:cNvSpPr txBox="1"/>
          <p:nvPr/>
        </p:nvSpPr>
        <p:spPr>
          <a:xfrm>
            <a:off x="8953500" y="3683000"/>
            <a:ext cx="2324100" cy="571500"/>
          </a:xfrm>
          <a:prstGeom prst="rect">
            <a:avLst/>
          </a:prstGeom>
          <a:noFill/>
          <a:ln/>
        </p:spPr>
        <p:txBody>
          <a:bodyPr wrap="square" lIns="0" tIns="0" rIns="0" bIns="0" rtlCol="0" anchor="t"/>
          <a:lstStyle/>
          <a:p>
            <a:pPr algn="ctr" indent="0" marL="0">
              <a:lnSpc>
                <a:spcPct val="105000"/>
              </a:lnSpc>
              <a:buNone/>
            </a:pPr>
            <a:r>
              <a:rPr lang="en-US" sz="2000" b="1" dirty="0">
                <a:solidFill>
                  <a:schemeClr val="tx2"/>
                </a:solidFill>
                <a:latin typeface="+mj-lt" pitchFamily="34" charset="0"/>
                <a:ea typeface="+mj-lt" pitchFamily="34" charset="-122"/>
                <a:cs typeface="+mj-lt" pitchFamily="34" charset="-120"/>
              </a:rPr>
              <a:t>Dominique SOTA</a:t>
            </a:r>
            <a:endParaRPr lang="en-US" sz="2000" dirty="0"/>
          </a:p>
        </p:txBody>
      </p:sp>
      <p:sp>
        <p:nvSpPr>
          <p:cNvPr id="24" name="Shape 22"/>
          <p:cNvSpPr/>
          <p:nvPr/>
        </p:nvSpPr>
        <p:spPr>
          <a:xfrm>
            <a:off x="812800" y="4826000"/>
            <a:ext cx="10566400" cy="0"/>
          </a:xfrm>
          <a:prstGeom prst="line">
            <a:avLst/>
          </a:prstGeom>
          <a:noFill/>
          <a:ln w="9525">
            <a:solidFill>
              <a:srgbClr val="D9D2BF"/>
            </a:solidFill>
            <a:prstDash val="solid"/>
          </a:ln>
        </p:spPr>
      </p:sp>
      <p:sp>
        <p:nvSpPr>
          <p:cNvPr id="25" name="Text 23"/>
          <p:cNvSpPr txBox="1"/>
          <p:nvPr/>
        </p:nvSpPr>
        <p:spPr>
          <a:xfrm>
            <a:off x="812800" y="5029200"/>
            <a:ext cx="1905000" cy="279400"/>
          </a:xfrm>
          <a:prstGeom prst="rect">
            <a:avLst/>
          </a:prstGeom>
          <a:noFill/>
          <a:ln/>
        </p:spPr>
        <p:txBody>
          <a:bodyPr wrap="square" lIns="0" tIns="0" rIns="0" bIns="0" rtlCol="0" anchor="ctr"/>
          <a:lstStyle/>
          <a:p>
            <a:pPr algn="l" indent="0" marL="0">
              <a:lnSpc>
                <a:spcPct val="125000"/>
              </a:lnSpc>
              <a:buNone/>
            </a:pPr>
            <a:r>
              <a:rPr lang="en-US" sz="1200" spc="200" kern="0" dirty="0">
                <a:solidFill>
                  <a:schemeClr val="accent3"/>
                </a:solidFill>
                <a:latin typeface="+mn-lt" pitchFamily="34" charset="0"/>
                <a:ea typeface="+mn-lt" pitchFamily="34" charset="-122"/>
                <a:cs typeface="+mn-lt" pitchFamily="34" charset="-120"/>
              </a:rPr>
              <a:t>MEMBRE COOPTÉ</a:t>
            </a:r>
            <a:endParaRPr lang="en-US" sz="1200" dirty="0"/>
          </a:p>
        </p:txBody>
      </p:sp>
      <p:sp>
        <p:nvSpPr>
          <p:cNvPr id="26" name="Text 24"/>
          <p:cNvSpPr txBox="1"/>
          <p:nvPr/>
        </p:nvSpPr>
        <p:spPr>
          <a:xfrm>
            <a:off x="2794000" y="5029200"/>
            <a:ext cx="8572500" cy="279400"/>
          </a:xfrm>
          <a:prstGeom prst="rect">
            <a:avLst/>
          </a:prstGeom>
          <a:noFill/>
          <a:ln/>
        </p:spPr>
        <p:txBody>
          <a:bodyPr wrap="square" lIns="0" tIns="0" rIns="0" bIns="0" rtlCol="0" anchor="ctr"/>
          <a:lstStyle/>
          <a:p>
            <a:pPr indent="0" marL="0">
              <a:buNone/>
            </a:pPr>
            <a:r>
              <a:rPr lang="en-US" sz="1500" b="1" dirty="0">
                <a:solidFill>
                  <a:schemeClr val="tx1"/>
                </a:solidFill>
                <a:latin typeface="+mn-lt" pitchFamily="34" charset="0"/>
                <a:ea typeface="+mn-lt" pitchFamily="34" charset="-122"/>
                <a:cs typeface="+mn-lt" pitchFamily="34" charset="-120"/>
              </a:rPr>
              <a:t>Bruno SAINQUANTIN</a:t>
            </a:r>
            <a:pPr indent="0" marL="0">
              <a:buNone/>
            </a:pPr>
            <a:r>
              <a:rPr lang="en-US" sz="1500" dirty="0">
                <a:solidFill>
                  <a:schemeClr val="tx1"/>
                </a:solidFill>
                <a:latin typeface="+mn-lt" pitchFamily="34" charset="0"/>
                <a:ea typeface="+mn-lt" pitchFamily="34" charset="-122"/>
                <a:cs typeface="+mn-lt" pitchFamily="34" charset="-120"/>
              </a:rPr>
              <a:t> · Burban Création, partenaire majeur du Comité</a:t>
            </a:r>
            <a:endParaRPr lang="en-US" sz="15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lIns="0" tIns="0" rIns="0" bIns="0" rtlCol="0" anchor="t"/>
          <a:lstStyle/>
          <a:p>
            <a:pPr indent="0" marL="0">
              <a:buNone/>
            </a:pPr>
            <a:r>
              <a:rPr lang="en-US" sz="1200" spc="400" kern="0" dirty="0">
                <a:solidFill>
                  <a:schemeClr val="accent3"/>
                </a:solidFill>
                <a:latin typeface="+mn-lt" pitchFamily="34" charset="0"/>
                <a:ea typeface="+mn-lt" pitchFamily="34" charset="-122"/>
                <a:cs typeface="+mn-lt" pitchFamily="34" charset="-120"/>
              </a:rPr>
              <a:t>L'ÉQUIPE · COMMISSIONS ET ENCADREMENT</a:t>
            </a: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lIns="0" tIns="0" rIns="0" bIns="0" rtlCol="0" anchor="ctr"/>
          <a:lstStyle/>
          <a:p>
            <a:pPr algn="l" indent="0" marL="0">
              <a:buNone/>
            </a:pPr>
            <a:r>
              <a:rPr lang="en-US" sz="3000" b="1" dirty="0">
                <a:solidFill>
                  <a:schemeClr val="tx2"/>
                </a:solidFill>
              </a:rPr>
              <a:t>Un interlocuteur pour chaque public</a:t>
            </a:r>
            <a:endParaRPr lang="en-US" sz="3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812800" y="2032000"/>
          <a:ext cx="7061200" cy="914400"/>
        </p:xfrm>
        <a:graphic>
          <a:graphicData uri="http://schemas.openxmlformats.org/drawingml/2006/table">
            <a:tbl>
              <a:tblPr/>
              <a:tblGrid>
                <a:gridCol w="1714500"/>
                <a:gridCol w="1841500"/>
                <a:gridCol w="3505200"/>
              </a:tblGrid>
              <a:tr h="381000">
                <a:tc>
                  <a:txBody>
                    <a:bodyPr/>
                    <a:lstStyle/>
                    <a:p>
                      <a:pPr indent="0" marL="0">
                        <a:buNone/>
                      </a:pPr>
                      <a:r>
                        <a:rPr lang="en-US" sz="1300" b="1" dirty="0">
                          <a:solidFill>
                            <a:schemeClr val="bg2"/>
                          </a:solidFill>
                          <a:latin typeface="+mn-lt" pitchFamily="34" charset="0"/>
                          <a:ea typeface="+mn-lt" pitchFamily="34" charset="-122"/>
                          <a:cs typeface="+mn-lt" pitchFamily="34" charset="-120"/>
                        </a:rPr>
                        <a:t>Commission</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chemeClr val="tx2"/>
                    </a:solidFill>
                  </a:tcPr>
                </a:tc>
                <a:tc>
                  <a:txBody>
                    <a:bodyPr/>
                    <a:lstStyle/>
                    <a:p>
                      <a:pPr indent="0" marL="0">
                        <a:buNone/>
                      </a:pPr>
                      <a:r>
                        <a:rPr lang="en-US" sz="1300" b="1" dirty="0">
                          <a:solidFill>
                            <a:schemeClr val="bg2"/>
                          </a:solidFill>
                          <a:latin typeface="+mn-lt" pitchFamily="34" charset="0"/>
                          <a:ea typeface="+mn-lt" pitchFamily="34" charset="-122"/>
                          <a:cs typeface="+mn-lt" pitchFamily="34" charset="-120"/>
                        </a:rPr>
                        <a:t>Responsable</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chemeClr val="tx2"/>
                    </a:solidFill>
                  </a:tcPr>
                </a:tc>
                <a:tc>
                  <a:txBody>
                    <a:bodyPr/>
                    <a:lstStyle/>
                    <a:p>
                      <a:pPr indent="0" marL="0">
                        <a:buNone/>
                      </a:pPr>
                      <a:r>
                        <a:rPr lang="en-US" sz="1300" b="1" dirty="0">
                          <a:solidFill>
                            <a:schemeClr val="bg2"/>
                          </a:solidFill>
                          <a:latin typeface="+mn-lt" pitchFamily="34" charset="0"/>
                          <a:ea typeface="+mn-lt" pitchFamily="34" charset="-122"/>
                          <a:cs typeface="+mn-lt" pitchFamily="34" charset="-120"/>
                        </a:rPr>
                        <a:t>Membres</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chemeClr val="tx2"/>
                    </a:solidFill>
                  </a:tcPr>
                </a:tc>
              </a:tr>
              <a:tr h="381000">
                <a:tc>
                  <a:txBody>
                    <a:bodyPr/>
                    <a:lstStyle/>
                    <a:p>
                      <a:pPr indent="0" marL="0">
                        <a:buNone/>
                      </a:pPr>
                      <a:r>
                        <a:rPr lang="en-US" sz="1300" dirty="0">
                          <a:solidFill>
                            <a:schemeClr val="tx1"/>
                          </a:solidFill>
                          <a:latin typeface="+mn-lt" pitchFamily="34" charset="0"/>
                          <a:ea typeface="+mn-lt" pitchFamily="34" charset="-122"/>
                          <a:cs typeface="+mn-lt" pitchFamily="34" charset="-120"/>
                        </a:rPr>
                        <a:t>Jeunes</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FFDF8"/>
                    </a:solidFill>
                  </a:tcPr>
                </a:tc>
                <a:tc>
                  <a:txBody>
                    <a:bodyPr/>
                    <a:lstStyle/>
                    <a:p>
                      <a:pPr indent="0" marL="0">
                        <a:buNone/>
                      </a:pPr>
                      <a:r>
                        <a:rPr lang="en-US" sz="1300" dirty="0">
                          <a:solidFill>
                            <a:schemeClr val="tx1"/>
                          </a:solidFill>
                          <a:latin typeface="+mn-lt" pitchFamily="34" charset="0"/>
                          <a:ea typeface="+mn-lt" pitchFamily="34" charset="-122"/>
                          <a:cs typeface="+mn-lt" pitchFamily="34" charset="-120"/>
                        </a:rPr>
                        <a:t>Françoise COULON</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FFDF8"/>
                    </a:solidFill>
                  </a:tcPr>
                </a:tc>
                <a:tc>
                  <a:txBody>
                    <a:bodyPr/>
                    <a:lstStyle/>
                    <a:p>
                      <a:pPr indent="0" marL="0">
                        <a:buNone/>
                      </a:pP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FFDF8"/>
                    </a:solidFill>
                  </a:tcPr>
                </a:tc>
              </a:tr>
              <a:tr h="381000">
                <a:tc>
                  <a:txBody>
                    <a:bodyPr/>
                    <a:lstStyle/>
                    <a:p>
                      <a:pPr indent="0" marL="0">
                        <a:buNone/>
                      </a:pPr>
                      <a:r>
                        <a:rPr lang="en-US" sz="1300" dirty="0">
                          <a:solidFill>
                            <a:schemeClr val="tx1"/>
                          </a:solidFill>
                          <a:latin typeface="+mn-lt" pitchFamily="34" charset="0"/>
                          <a:ea typeface="+mn-lt" pitchFamily="34" charset="-122"/>
                          <a:cs typeface="+mn-lt" pitchFamily="34" charset="-120"/>
                        </a:rPr>
                        <a:t>Sportive · départs</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7F4EC"/>
                    </a:solidFill>
                  </a:tcPr>
                </a:tc>
                <a:tc>
                  <a:txBody>
                    <a:bodyPr/>
                    <a:lstStyle/>
                    <a:p>
                      <a:pPr indent="0" marL="0">
                        <a:buNone/>
                      </a:pPr>
                      <a:r>
                        <a:rPr lang="en-US" sz="1300" dirty="0">
                          <a:solidFill>
                            <a:schemeClr val="tx1"/>
                          </a:solidFill>
                          <a:latin typeface="+mn-lt" pitchFamily="34" charset="0"/>
                          <a:ea typeface="+mn-lt" pitchFamily="34" charset="-122"/>
                          <a:cs typeface="+mn-lt" pitchFamily="34" charset="-120"/>
                        </a:rPr>
                        <a:t>Darius KUDU</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7F4EC"/>
                    </a:solidFill>
                  </a:tcPr>
                </a:tc>
                <a:tc>
                  <a:txBody>
                    <a:bodyPr/>
                    <a:lstStyle/>
                    <a:p>
                      <a:pPr indent="0" marL="0">
                        <a:buNone/>
                      </a:pP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7F4EC"/>
                    </a:solidFill>
                  </a:tcPr>
                </a:tc>
              </a:tr>
              <a:tr h="381000">
                <a:tc>
                  <a:txBody>
                    <a:bodyPr/>
                    <a:lstStyle/>
                    <a:p>
                      <a:pPr indent="0" marL="0">
                        <a:buNone/>
                      </a:pPr>
                      <a:r>
                        <a:rPr lang="en-US" sz="1300" dirty="0">
                          <a:solidFill>
                            <a:schemeClr val="tx1"/>
                          </a:solidFill>
                          <a:latin typeface="+mn-lt" pitchFamily="34" charset="0"/>
                          <a:ea typeface="+mn-lt" pitchFamily="34" charset="-122"/>
                          <a:cs typeface="+mn-lt" pitchFamily="34" charset="-120"/>
                        </a:rPr>
                        <a:t>Seniors Hommes</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FFDF8"/>
                    </a:solidFill>
                  </a:tcPr>
                </a:tc>
                <a:tc>
                  <a:txBody>
                    <a:bodyPr/>
                    <a:lstStyle/>
                    <a:p>
                      <a:pPr indent="0" marL="0">
                        <a:buNone/>
                      </a:pPr>
                      <a:r>
                        <a:rPr lang="en-US" sz="1300" dirty="0">
                          <a:solidFill>
                            <a:schemeClr val="tx1"/>
                          </a:solidFill>
                          <a:latin typeface="+mn-lt" pitchFamily="34" charset="0"/>
                          <a:ea typeface="+mn-lt" pitchFamily="34" charset="-122"/>
                          <a:cs typeface="+mn-lt" pitchFamily="34" charset="-120"/>
                        </a:rPr>
                        <a:t>Bertrand SOTA</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FFDF8"/>
                    </a:solidFill>
                  </a:tcPr>
                </a:tc>
                <a:tc>
                  <a:txBody>
                    <a:bodyPr/>
                    <a:lstStyle/>
                    <a:p>
                      <a:pPr indent="0" marL="0">
                        <a:buNone/>
                      </a:pPr>
                      <a:r>
                        <a:rPr lang="en-US" sz="1300" dirty="0">
                          <a:solidFill>
                            <a:schemeClr val="tx1"/>
                          </a:solidFill>
                          <a:latin typeface="+mn-lt" pitchFamily="34" charset="0"/>
                          <a:ea typeface="+mn-lt" pitchFamily="34" charset="-122"/>
                          <a:cs typeface="+mn-lt" pitchFamily="34" charset="-120"/>
                        </a:rPr>
                        <a:t>Christian LESCARRET</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FFDF8"/>
                    </a:solidFill>
                  </a:tcPr>
                </a:tc>
              </a:tr>
              <a:tr h="381000">
                <a:tc>
                  <a:txBody>
                    <a:bodyPr/>
                    <a:lstStyle/>
                    <a:p>
                      <a:pPr indent="0" marL="0">
                        <a:buNone/>
                      </a:pPr>
                      <a:r>
                        <a:rPr lang="en-US" sz="1300" dirty="0">
                          <a:solidFill>
                            <a:schemeClr val="tx1"/>
                          </a:solidFill>
                          <a:latin typeface="+mn-lt" pitchFamily="34" charset="0"/>
                          <a:ea typeface="+mn-lt" pitchFamily="34" charset="-122"/>
                          <a:cs typeface="+mn-lt" pitchFamily="34" charset="-120"/>
                        </a:rPr>
                        <a:t>Seniors Dames</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7F4EC"/>
                    </a:solidFill>
                  </a:tcPr>
                </a:tc>
                <a:tc>
                  <a:txBody>
                    <a:bodyPr/>
                    <a:lstStyle/>
                    <a:p>
                      <a:pPr indent="0" marL="0">
                        <a:buNone/>
                      </a:pPr>
                      <a:r>
                        <a:rPr lang="en-US" sz="1300" dirty="0">
                          <a:solidFill>
                            <a:schemeClr val="tx1"/>
                          </a:solidFill>
                          <a:latin typeface="+mn-lt" pitchFamily="34" charset="0"/>
                          <a:ea typeface="+mn-lt" pitchFamily="34" charset="-122"/>
                          <a:cs typeface="+mn-lt" pitchFamily="34" charset="-120"/>
                        </a:rPr>
                        <a:t>Françoise COULON</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7F4EC"/>
                    </a:solidFill>
                  </a:tcPr>
                </a:tc>
                <a:tc>
                  <a:txBody>
                    <a:bodyPr/>
                    <a:lstStyle/>
                    <a:p>
                      <a:pPr indent="0" marL="0">
                        <a:buNone/>
                      </a:pP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7F4EC"/>
                    </a:solidFill>
                  </a:tcPr>
                </a:tc>
              </a:tr>
              <a:tr h="381000">
                <a:tc>
                  <a:txBody>
                    <a:bodyPr/>
                    <a:lstStyle/>
                    <a:p>
                      <a:pPr indent="0" marL="0">
                        <a:buNone/>
                      </a:pPr>
                      <a:r>
                        <a:rPr lang="en-US" sz="1300" dirty="0">
                          <a:solidFill>
                            <a:schemeClr val="tx1"/>
                          </a:solidFill>
                          <a:latin typeface="+mn-lt" pitchFamily="34" charset="0"/>
                          <a:ea typeface="+mn-lt" pitchFamily="34" charset="-122"/>
                          <a:cs typeface="+mn-lt" pitchFamily="34" charset="-120"/>
                        </a:rPr>
                        <a:t>Pitch &amp; Putt</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FFDF8"/>
                    </a:solidFill>
                  </a:tcPr>
                </a:tc>
                <a:tc>
                  <a:txBody>
                    <a:bodyPr/>
                    <a:lstStyle/>
                    <a:p>
                      <a:pPr indent="0" marL="0">
                        <a:buNone/>
                      </a:pPr>
                      <a:r>
                        <a:rPr lang="en-US" sz="1300" dirty="0">
                          <a:solidFill>
                            <a:schemeClr val="tx1"/>
                          </a:solidFill>
                          <a:latin typeface="+mn-lt" pitchFamily="34" charset="0"/>
                          <a:ea typeface="+mn-lt" pitchFamily="34" charset="-122"/>
                          <a:cs typeface="+mn-lt" pitchFamily="34" charset="-120"/>
                        </a:rPr>
                        <a:t>Dominique BERNEDE</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FFDF8"/>
                    </a:solidFill>
                  </a:tcPr>
                </a:tc>
                <a:tc>
                  <a:txBody>
                    <a:bodyPr/>
                    <a:lstStyle/>
                    <a:p>
                      <a:pPr indent="0" marL="0">
                        <a:buNone/>
                      </a:pPr>
                      <a:r>
                        <a:rPr lang="en-US" sz="1300" dirty="0">
                          <a:solidFill>
                            <a:schemeClr val="tx1"/>
                          </a:solidFill>
                          <a:latin typeface="+mn-lt" pitchFamily="34" charset="0"/>
                          <a:ea typeface="+mn-lt" pitchFamily="34" charset="-122"/>
                          <a:cs typeface="+mn-lt" pitchFamily="34" charset="-120"/>
                        </a:rPr>
                        <a:t>Denis et Christine DUTHEIL (arbitrage), Ghilaine BONNEAU (féminin), Jean-Pierre LERISSON</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FFDF8"/>
                    </a:solidFill>
                  </a:tcPr>
                </a:tc>
              </a:tr>
              <a:tr h="381000">
                <a:tc>
                  <a:txBody>
                    <a:bodyPr/>
                    <a:lstStyle/>
                    <a:p>
                      <a:pPr indent="0" marL="0">
                        <a:buNone/>
                      </a:pPr>
                      <a:r>
                        <a:rPr lang="en-US" sz="1300" dirty="0">
                          <a:solidFill>
                            <a:schemeClr val="tx1"/>
                          </a:solidFill>
                          <a:latin typeface="+mn-lt" pitchFamily="34" charset="0"/>
                          <a:ea typeface="+mn-lt" pitchFamily="34" charset="-122"/>
                          <a:cs typeface="+mn-lt" pitchFamily="34" charset="-120"/>
                        </a:rPr>
                        <a:t>Golf scolaire</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7F4EC"/>
                    </a:solidFill>
                  </a:tcPr>
                </a:tc>
                <a:tc>
                  <a:txBody>
                    <a:bodyPr/>
                    <a:lstStyle/>
                    <a:p>
                      <a:pPr indent="0" marL="0">
                        <a:buNone/>
                      </a:pPr>
                      <a:r>
                        <a:rPr lang="en-US" sz="1300" dirty="0">
                          <a:solidFill>
                            <a:schemeClr val="tx1"/>
                          </a:solidFill>
                          <a:latin typeface="+mn-lt" pitchFamily="34" charset="0"/>
                          <a:ea typeface="+mn-lt" pitchFamily="34" charset="-122"/>
                          <a:cs typeface="+mn-lt" pitchFamily="34" charset="-120"/>
                        </a:rPr>
                        <a:t>Robert SAUVAGET</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7F4EC"/>
                    </a:solidFill>
                  </a:tcPr>
                </a:tc>
                <a:tc>
                  <a:txBody>
                    <a:bodyPr/>
                    <a:lstStyle/>
                    <a:p>
                      <a:pPr indent="0" marL="0">
                        <a:buNone/>
                      </a:pP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7F4EC"/>
                    </a:solidFill>
                  </a:tcPr>
                </a:tc>
              </a:tr>
              <a:tr h="381000">
                <a:tc>
                  <a:txBody>
                    <a:bodyPr/>
                    <a:lstStyle/>
                    <a:p>
                      <a:pPr indent="0" marL="0">
                        <a:buNone/>
                      </a:pPr>
                      <a:r>
                        <a:rPr lang="en-US" sz="1300" dirty="0">
                          <a:solidFill>
                            <a:schemeClr val="tx1"/>
                          </a:solidFill>
                          <a:latin typeface="+mn-lt" pitchFamily="34" charset="0"/>
                          <a:ea typeface="+mn-lt" pitchFamily="34" charset="-122"/>
                          <a:cs typeface="+mn-lt" pitchFamily="34" charset="-120"/>
                        </a:rPr>
                        <a:t>Paragolf</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FFDF8"/>
                    </a:solidFill>
                  </a:tcPr>
                </a:tc>
                <a:tc>
                  <a:txBody>
                    <a:bodyPr/>
                    <a:lstStyle/>
                    <a:p>
                      <a:pPr indent="0" marL="0">
                        <a:buNone/>
                      </a:pPr>
                      <a:r>
                        <a:rPr lang="en-US" sz="1300" dirty="0">
                          <a:solidFill>
                            <a:schemeClr val="tx1"/>
                          </a:solidFill>
                          <a:latin typeface="+mn-lt" pitchFamily="34" charset="0"/>
                          <a:ea typeface="+mn-lt" pitchFamily="34" charset="-122"/>
                          <a:cs typeface="+mn-lt" pitchFamily="34" charset="-120"/>
                        </a:rPr>
                        <a:t>Christophe BONIN</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FFDF8"/>
                    </a:solidFill>
                  </a:tcPr>
                </a:tc>
                <a:tc>
                  <a:txBody>
                    <a:bodyPr/>
                    <a:lstStyle/>
                    <a:p>
                      <a:pPr indent="0" marL="0">
                        <a:buNone/>
                      </a:pPr>
                      <a:r>
                        <a:rPr lang="en-US" sz="1300" dirty="0">
                          <a:solidFill>
                            <a:schemeClr val="tx1"/>
                          </a:solidFill>
                          <a:latin typeface="+mn-lt" pitchFamily="34" charset="0"/>
                          <a:ea typeface="+mn-lt" pitchFamily="34" charset="-122"/>
                          <a:cs typeface="+mn-lt" pitchFamily="34" charset="-120"/>
                        </a:rPr>
                        <a:t>Laurent MONFEUGA</a:t>
                      </a:r>
                      <a:endParaRPr lang="en-US" sz="1300" dirty="0">
                        <a:latin typeface="+mn-lt" charset="0"/>
                        <a:ea typeface="+mn-lt" charset="0"/>
                        <a:cs typeface="+mn-lt" charset="0"/>
                      </a:endParaRPr>
                    </a:p>
                  </a:txBody>
                  <a:tcPr marL="101600" marR="101600" marT="63500" marB="63500" anchor="ctr">
                    <a:lnL w="9525" cap="flat" cmpd="sng" algn="ctr">
                      <a:solidFill>
                        <a:srgbClr val="E5DFCF"/>
                      </a:solidFill>
                      <a:prstDash val="solid"/>
                      <a:round/>
                      <a:headEnd type="none" w="med" len="med"/>
                      <a:tailEnd type="none" w="med" len="med"/>
                    </a:lnL>
                    <a:lnR w="9525" cap="flat" cmpd="sng" algn="ctr">
                      <a:solidFill>
                        <a:srgbClr val="E5DFCF"/>
                      </a:solidFill>
                      <a:prstDash val="solid"/>
                      <a:round/>
                      <a:headEnd type="none" w="med" len="med"/>
                      <a:tailEnd type="none" w="med" len="med"/>
                    </a:lnR>
                    <a:lnT w="9525" cap="flat" cmpd="sng" algn="ctr">
                      <a:solidFill>
                        <a:srgbClr val="E5DFCF"/>
                      </a:solidFill>
                      <a:prstDash val="solid"/>
                      <a:round/>
                      <a:headEnd type="none" w="med" len="med"/>
                      <a:tailEnd type="none" w="med" len="med"/>
                    </a:lnT>
                    <a:lnB w="9525" cap="flat" cmpd="sng" algn="ctr">
                      <a:solidFill>
                        <a:srgbClr val="E5DFCF"/>
                      </a:solidFill>
                      <a:prstDash val="solid"/>
                      <a:round/>
                      <a:headEnd type="none" w="med" len="med"/>
                      <a:tailEnd type="none" w="med" len="med"/>
                    </a:lnB>
                    <a:solidFill>
                      <a:srgbClr val="FFFDF8"/>
                    </a:solidFill>
                  </a:tcPr>
                </a:tc>
              </a:tr>
            </a:tbl>
          </a:graphicData>
        </a:graphic>
      </p:graphicFrame>
      <p:sp>
        <p:nvSpPr>
          <p:cNvPr id="5" name="Encadrement"/>
          <p:cNvSpPr/>
          <p:nvPr/>
        </p:nvSpPr>
        <p:spPr>
          <a:xfrm>
            <a:off x="8178800" y="2032000"/>
            <a:ext cx="3200400" cy="3556000"/>
          </a:xfrm>
          <a:prstGeom prst="roundRect">
            <a:avLst>
              <a:gd name="adj" fmla="val 2286"/>
            </a:avLst>
          </a:prstGeom>
          <a:solidFill>
            <a:schemeClr val="tx2"/>
          </a:solidFill>
          <a:ln/>
        </p:spPr>
      </p:sp>
      <p:sp>
        <p:nvSpPr>
          <p:cNvPr id="6" name="Text 3"/>
          <p:cNvSpPr txBox="1"/>
          <p:nvPr/>
        </p:nvSpPr>
        <p:spPr>
          <a:xfrm>
            <a:off x="8432800" y="2286000"/>
            <a:ext cx="2692400" cy="228600"/>
          </a:xfrm>
          <a:prstGeom prst="rect">
            <a:avLst/>
          </a:prstGeom>
          <a:noFill/>
          <a:ln/>
        </p:spPr>
        <p:txBody>
          <a:bodyPr wrap="square" lIns="0" tIns="0" rIns="0" bIns="0" rtlCol="0" anchor="t"/>
          <a:lstStyle/>
          <a:p>
            <a:pPr algn="l" indent="0" marL="0">
              <a:lnSpc>
                <a:spcPct val="125000"/>
              </a:lnSpc>
              <a:buNone/>
            </a:pPr>
            <a:r>
              <a:rPr lang="en-US" sz="1200" spc="200" kern="0" dirty="0">
                <a:solidFill>
                  <a:schemeClr val="accent4"/>
                </a:solidFill>
                <a:latin typeface="+mn-lt" pitchFamily="34" charset="0"/>
                <a:ea typeface="+mn-lt" pitchFamily="34" charset="-122"/>
                <a:cs typeface="+mn-lt" pitchFamily="34" charset="-120"/>
              </a:rPr>
              <a:t>ENCADREMENT</a:t>
            </a:r>
            <a:endParaRPr lang="en-US" sz="1200" dirty="0"/>
          </a:p>
        </p:txBody>
      </p:sp>
      <p:sp>
        <p:nvSpPr>
          <p:cNvPr id="7" name="Text 4"/>
          <p:cNvSpPr txBox="1"/>
          <p:nvPr/>
        </p:nvSpPr>
        <p:spPr>
          <a:xfrm>
            <a:off x="8432800" y="2616200"/>
            <a:ext cx="2692400" cy="571500"/>
          </a:xfrm>
          <a:prstGeom prst="rect">
            <a:avLst/>
          </a:prstGeom>
          <a:noFill/>
          <a:ln/>
        </p:spPr>
        <p:txBody>
          <a:bodyPr wrap="square" lIns="0" tIns="0" rIns="0" bIns="0" rtlCol="0" anchor="t"/>
          <a:lstStyle/>
          <a:p>
            <a:pPr algn="l" indent="0" marL="0">
              <a:lnSpc>
                <a:spcPct val="105000"/>
              </a:lnSpc>
              <a:buNone/>
            </a:pPr>
            <a:r>
              <a:rPr lang="en-US" sz="1500" b="1" dirty="0">
                <a:solidFill>
                  <a:schemeClr val="bg2"/>
                </a:solidFill>
                <a:latin typeface="+mj-lt" pitchFamily="34" charset="0"/>
                <a:ea typeface="+mj-lt" pitchFamily="34" charset="-122"/>
                <a:cs typeface="+mj-lt" pitchFamily="34" charset="-120"/>
              </a:rPr>
              <a:t>Béatrice PAVON</a:t>
            </a:r>
            <a:endParaRPr lang="en-US" sz="1500" dirty="0"/>
          </a:p>
          <a:p>
            <a:pPr algn="l" indent="0" marL="0">
              <a:lnSpc>
                <a:spcPct val="105000"/>
              </a:lnSpc>
              <a:buNone/>
            </a:pPr>
            <a:r>
              <a:rPr lang="en-US" sz="1500" b="1" dirty="0">
                <a:solidFill>
                  <a:schemeClr val="bg2"/>
                </a:solidFill>
                <a:latin typeface="+mj-lt" pitchFamily="34" charset="0"/>
                <a:ea typeface="+mj-lt" pitchFamily="34" charset="-122"/>
                <a:cs typeface="+mj-lt" pitchFamily="34" charset="-120"/>
              </a:rPr>
              <a:t>Guillaume CALMETTES</a:t>
            </a:r>
            <a:endParaRPr lang="en-US" sz="1500" dirty="0"/>
          </a:p>
        </p:txBody>
      </p:sp>
      <p:sp>
        <p:nvSpPr>
          <p:cNvPr id="8" name="Text 5"/>
          <p:cNvSpPr txBox="1"/>
          <p:nvPr/>
        </p:nvSpPr>
        <p:spPr>
          <a:xfrm>
            <a:off x="8432800" y="3276600"/>
            <a:ext cx="2692400" cy="508000"/>
          </a:xfrm>
          <a:prstGeom prst="rect">
            <a:avLst/>
          </a:prstGeom>
          <a:noFill/>
          <a:ln/>
        </p:spPr>
        <p:txBody>
          <a:bodyPr wrap="square" lIns="0" tIns="0" rIns="0" bIns="0" rtlCol="0" anchor="t"/>
          <a:lstStyle/>
          <a:p>
            <a:pPr algn="l" indent="0" marL="0">
              <a:lnSpc>
                <a:spcPct val="130000"/>
              </a:lnSpc>
              <a:buNone/>
            </a:pPr>
            <a:r>
              <a:rPr lang="en-US" sz="1200" dirty="0">
                <a:solidFill>
                  <a:srgbClr val="CFE0D3"/>
                </a:solidFill>
                <a:latin typeface="+mn-lt" pitchFamily="34" charset="0"/>
                <a:ea typeface="+mn-lt" pitchFamily="34" charset="-122"/>
                <a:cs typeface="+mn-lt" pitchFamily="34" charset="-120"/>
              </a:rPr>
              <a:t>Conseillers sportifs départementaux, coachs de la sélection U10</a:t>
            </a:r>
            <a:endParaRPr lang="en-US" sz="1200" dirty="0"/>
          </a:p>
        </p:txBody>
      </p:sp>
      <p:sp>
        <p:nvSpPr>
          <p:cNvPr id="9" name="Shape 6"/>
          <p:cNvSpPr/>
          <p:nvPr/>
        </p:nvSpPr>
        <p:spPr>
          <a:xfrm>
            <a:off x="8432800" y="4000500"/>
            <a:ext cx="406400" cy="0"/>
          </a:xfrm>
          <a:prstGeom prst="line">
            <a:avLst/>
          </a:prstGeom>
          <a:noFill/>
          <a:ln w="19050">
            <a:solidFill>
              <a:schemeClr val="accent2"/>
            </a:solidFill>
            <a:prstDash val="solid"/>
          </a:ln>
        </p:spPr>
      </p:sp>
      <p:sp>
        <p:nvSpPr>
          <p:cNvPr id="10" name="Text 7"/>
          <p:cNvSpPr txBox="1"/>
          <p:nvPr/>
        </p:nvSpPr>
        <p:spPr>
          <a:xfrm>
            <a:off x="8432800" y="4191000"/>
            <a:ext cx="2692400" cy="317500"/>
          </a:xfrm>
          <a:prstGeom prst="rect">
            <a:avLst/>
          </a:prstGeom>
          <a:noFill/>
          <a:ln/>
        </p:spPr>
        <p:txBody>
          <a:bodyPr wrap="square" lIns="0" tIns="0" rIns="0" bIns="0" rtlCol="0" anchor="t"/>
          <a:lstStyle/>
          <a:p>
            <a:pPr algn="l" indent="0" marL="0">
              <a:lnSpc>
                <a:spcPct val="105000"/>
              </a:lnSpc>
              <a:buNone/>
            </a:pPr>
            <a:r>
              <a:rPr lang="en-US" sz="1500" b="1" dirty="0">
                <a:solidFill>
                  <a:schemeClr val="bg2"/>
                </a:solidFill>
                <a:latin typeface="+mj-lt" pitchFamily="34" charset="0"/>
                <a:ea typeface="+mj-lt" pitchFamily="34" charset="-122"/>
                <a:cs typeface="+mj-lt" pitchFamily="34" charset="-120"/>
              </a:rPr>
              <a:t>Jean-Marc LEFEBVRE</a:t>
            </a:r>
            <a:endParaRPr lang="en-US" sz="1500" dirty="0"/>
          </a:p>
        </p:txBody>
      </p:sp>
      <p:sp>
        <p:nvSpPr>
          <p:cNvPr id="11" name="Text 8"/>
          <p:cNvSpPr txBox="1"/>
          <p:nvPr/>
        </p:nvSpPr>
        <p:spPr>
          <a:xfrm>
            <a:off x="8432800" y="4559300"/>
            <a:ext cx="2692400" cy="254000"/>
          </a:xfrm>
          <a:prstGeom prst="rect">
            <a:avLst/>
          </a:prstGeom>
          <a:noFill/>
          <a:ln/>
        </p:spPr>
        <p:txBody>
          <a:bodyPr wrap="square" lIns="0" tIns="0" rIns="0" bIns="0" rtlCol="0" anchor="t"/>
          <a:lstStyle/>
          <a:p>
            <a:pPr algn="l" indent="0" marL="0">
              <a:lnSpc>
                <a:spcPct val="125000"/>
              </a:lnSpc>
              <a:buNone/>
            </a:pPr>
            <a:r>
              <a:rPr lang="en-US" sz="1200" dirty="0">
                <a:solidFill>
                  <a:srgbClr val="CFE0D3"/>
                </a:solidFill>
                <a:latin typeface="+mn-lt" pitchFamily="34" charset="0"/>
                <a:ea typeface="+mn-lt" pitchFamily="34" charset="-122"/>
                <a:cs typeface="+mn-lt" pitchFamily="34" charset="-120"/>
              </a:rPr>
              <a:t>Médecin référent</a:t>
            </a:r>
            <a:endParaRPr lang="en-US" sz="12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806450" y="603250"/>
            <a:ext cx="4457700" cy="5245100"/>
          </a:xfrm>
          <a:prstGeom prst="rect">
            <a:avLst/>
          </a:prstGeom>
          <a:solidFill>
            <a:srgbClr val="FFFFFF"/>
          </a:solidFill>
          <a:ln w="9525">
            <a:solidFill>
              <a:schemeClr val="accent6"/>
            </a:solidFill>
            <a:prstDash val="solid"/>
          </a:ln>
        </p:spPr>
      </p:sp>
      <p:pic>
        <p:nvPicPr>
          <p:cNvPr id="3" name="Image 0" descr="Carte des golfs et practices de Gironde">    </p:cNvPr>
          <p:cNvPicPr>
            <a:picLocks noChangeAspect="1"/>
          </p:cNvPicPr>
          <p:nvPr/>
        </p:nvPicPr>
        <p:blipFill>
          <a:blip r:embed="rId1"/>
          <a:srcRect l="0" r="0" t="0" b="0"/>
          <a:stretch/>
        </p:blipFill>
        <p:spPr>
          <a:xfrm>
            <a:off x="812800" y="609600"/>
            <a:ext cx="4445000" cy="5232400"/>
          </a:xfrm>
          <a:prstGeom prst="rect">
            <a:avLst/>
          </a:prstGeom>
        </p:spPr>
      </p:pic>
      <p:sp>
        <p:nvSpPr>
          <p:cNvPr id="4" name="Text 1"/>
          <p:cNvSpPr txBox="1"/>
          <p:nvPr/>
        </p:nvSpPr>
        <p:spPr>
          <a:xfrm>
            <a:off x="5765800" y="1460500"/>
            <a:ext cx="5613400" cy="254000"/>
          </a:xfrm>
          <a:prstGeom prst="rect">
            <a:avLst/>
          </a:prstGeom>
          <a:noFill/>
          <a:ln/>
        </p:spPr>
        <p:txBody>
          <a:bodyPr wrap="square" lIns="0" tIns="0" rIns="0" bIns="0" rtlCol="0" anchor="t"/>
          <a:lstStyle/>
          <a:p>
            <a:pPr algn="l" indent="0" marL="0">
              <a:lnSpc>
                <a:spcPct val="125000"/>
              </a:lnSpc>
              <a:buNone/>
            </a:pPr>
            <a:r>
              <a:rPr lang="en-US" sz="1200" spc="400" kern="0" dirty="0">
                <a:solidFill>
                  <a:schemeClr val="accent3"/>
                </a:solidFill>
                <a:latin typeface="+mn-lt" pitchFamily="34" charset="0"/>
                <a:ea typeface="+mn-lt" pitchFamily="34" charset="-122"/>
                <a:cs typeface="+mn-lt" pitchFamily="34" charset="-120"/>
              </a:rPr>
              <a:t>LE TERRITOIRE</a:t>
            </a:r>
            <a:endParaRPr lang="en-US" sz="1200" dirty="0"/>
          </a:p>
        </p:txBody>
      </p:sp>
      <p:sp>
        <p:nvSpPr>
          <p:cNvPr id="5" name="Text 2"/>
          <p:cNvSpPr txBox="1"/>
          <p:nvPr/>
        </p:nvSpPr>
        <p:spPr>
          <a:xfrm>
            <a:off x="5765800" y="1752600"/>
            <a:ext cx="5613400" cy="584200"/>
          </a:xfrm>
          <a:prstGeom prst="rect">
            <a:avLst/>
          </a:prstGeom>
          <a:noFill/>
          <a:ln/>
        </p:spPr>
        <p:txBody>
          <a:bodyPr wrap="square" lIns="0" tIns="0" rIns="0" bIns="0" rtlCol="0" anchor="ctr"/>
          <a:lstStyle/>
          <a:p>
            <a:pPr indent="0" marL="0">
              <a:buNone/>
            </a:pPr>
            <a:r>
              <a:rPr lang="en-US" sz="2800" b="1" dirty="0">
                <a:solidFill>
                  <a:schemeClr val="tx2"/>
                </a:solidFill>
                <a:latin typeface="+mj-lt" pitchFamily="34" charset="0"/>
                <a:ea typeface="+mj-lt" pitchFamily="34" charset="-122"/>
                <a:cs typeface="+mj-lt" pitchFamily="34" charset="-120"/>
              </a:rPr>
              <a:t>Un golf près de chez vous</a:t>
            </a:r>
            <a:endParaRPr lang="en-US" sz="2800" dirty="0"/>
          </a:p>
        </p:txBody>
      </p:sp>
      <p:sp>
        <p:nvSpPr>
          <p:cNvPr id="6" name="Shape 3"/>
          <p:cNvSpPr/>
          <p:nvPr/>
        </p:nvSpPr>
        <p:spPr>
          <a:xfrm>
            <a:off x="5765800" y="2451100"/>
            <a:ext cx="609600" cy="0"/>
          </a:xfrm>
          <a:prstGeom prst="line">
            <a:avLst/>
          </a:prstGeom>
          <a:noFill/>
          <a:ln w="19050">
            <a:solidFill>
              <a:schemeClr val="accent2"/>
            </a:solidFill>
            <a:prstDash val="solid"/>
          </a:ln>
        </p:spPr>
      </p:sp>
      <p:sp>
        <p:nvSpPr>
          <p:cNvPr id="7" name="Text 4"/>
          <p:cNvSpPr txBox="1"/>
          <p:nvPr/>
        </p:nvSpPr>
        <p:spPr>
          <a:xfrm>
            <a:off x="5765800" y="2667000"/>
            <a:ext cx="5613400" cy="889000"/>
          </a:xfrm>
          <a:prstGeom prst="rect">
            <a:avLst/>
          </a:prstGeom>
          <a:noFill/>
          <a:ln/>
        </p:spPr>
        <p:txBody>
          <a:bodyPr wrap="square" lIns="0" tIns="0" rIns="0" bIns="0" rtlCol="0" anchor="t"/>
          <a:lstStyle/>
          <a:p>
            <a:pPr indent="0" marL="0">
              <a:lnSpc>
                <a:spcPct val="130000"/>
              </a:lnSpc>
              <a:buNone/>
            </a:pPr>
            <a:r>
              <a:rPr lang="en-US" sz="1500" dirty="0">
                <a:solidFill>
                  <a:schemeClr val="tx1"/>
                </a:solidFill>
                <a:latin typeface="+mn-lt" pitchFamily="34" charset="0"/>
                <a:ea typeface="+mn-lt" pitchFamily="34" charset="-122"/>
                <a:cs typeface="+mn-lt" pitchFamily="34" charset="-120"/>
              </a:rPr>
              <a:t>Du Médoc au Libournais, en passant par le Bassin d'Arcachon et la métropole bordelaise, la Gironde compte </a:t>
            </a:r>
            <a:pPr indent="0" marL="0">
              <a:lnSpc>
                <a:spcPct val="130000"/>
              </a:lnSpc>
              <a:buNone/>
            </a:pPr>
            <a:r>
              <a:rPr lang="en-US" sz="1500" b="1" dirty="0">
                <a:solidFill>
                  <a:schemeClr val="tx1"/>
                </a:solidFill>
                <a:latin typeface="+mn-lt" pitchFamily="34" charset="0"/>
                <a:ea typeface="+mn-lt" pitchFamily="34" charset="-122"/>
                <a:cs typeface="+mn-lt" pitchFamily="34" charset="-120"/>
              </a:rPr>
              <a:t>21 parcours de golf</a:t>
            </a:r>
            <a:pPr indent="0" marL="0">
              <a:lnSpc>
                <a:spcPct val="130000"/>
              </a:lnSpc>
              <a:buNone/>
            </a:pPr>
            <a:r>
              <a:rPr lang="en-US" sz="1500" dirty="0">
                <a:solidFill>
                  <a:schemeClr val="tx1"/>
                </a:solidFill>
                <a:latin typeface="+mn-lt" pitchFamily="34" charset="0"/>
                <a:ea typeface="+mn-lt" pitchFamily="34" charset="-122"/>
                <a:cs typeface="+mn-lt" pitchFamily="34" charset="-120"/>
              </a:rPr>
              <a:t>, complétés par des practices.</a:t>
            </a:r>
            <a:endParaRPr lang="en-US" sz="1500" dirty="0"/>
          </a:p>
        </p:txBody>
      </p:sp>
      <p:sp>
        <p:nvSpPr>
          <p:cNvPr id="8" name="Shape 5"/>
          <p:cNvSpPr/>
          <p:nvPr/>
        </p:nvSpPr>
        <p:spPr>
          <a:xfrm>
            <a:off x="5765800" y="3746500"/>
            <a:ext cx="304800" cy="304800"/>
          </a:xfrm>
          <a:prstGeom prst="ellipse">
            <a:avLst/>
          </a:prstGeom>
          <a:solidFill>
            <a:schemeClr val="accent1"/>
          </a:solidFill>
          <a:ln/>
        </p:spPr>
      </p:sp>
      <p:pic>
        <p:nvPicPr>
          <p:cNvPr id="9" name="Image 1" descr="preencoded.png">    </p:cNvPr>
          <p:cNvPicPr>
            <a:picLocks noChangeAspect="1"/>
          </p:cNvPicPr>
          <p:nvPr/>
        </p:nvPicPr>
        <p:blipFill>
          <a:blip r:embed="rId2"/>
          <a:stretch>
            <a:fillRect/>
          </a:stretch>
        </p:blipFill>
        <p:spPr>
          <a:xfrm>
            <a:off x="5848096" y="3828796"/>
            <a:ext cx="140208" cy="140208"/>
          </a:xfrm>
          <a:prstGeom prst="rect">
            <a:avLst/>
          </a:prstGeom>
        </p:spPr>
      </p:pic>
      <p:sp>
        <p:nvSpPr>
          <p:cNvPr id="10" name="Text 6"/>
          <p:cNvSpPr txBox="1"/>
          <p:nvPr/>
        </p:nvSpPr>
        <p:spPr>
          <a:xfrm>
            <a:off x="6223000" y="3746500"/>
            <a:ext cx="5156200" cy="304800"/>
          </a:xfrm>
          <a:prstGeom prst="rect">
            <a:avLst/>
          </a:prstGeom>
          <a:noFill/>
          <a:ln/>
        </p:spPr>
        <p:txBody>
          <a:bodyPr wrap="square" lIns="0" tIns="0" rIns="0" bIns="0" rtlCol="0" anchor="ctr"/>
          <a:lstStyle/>
          <a:p>
            <a:pPr algn="l" indent="0" marL="0">
              <a:lnSpc>
                <a:spcPct val="125000"/>
              </a:lnSpc>
              <a:buNone/>
            </a:pPr>
            <a:r>
              <a:rPr lang="en-US" sz="1500" dirty="0">
                <a:solidFill>
                  <a:schemeClr val="tx1"/>
                </a:solidFill>
                <a:latin typeface="+mn-lt" pitchFamily="34" charset="0"/>
                <a:ea typeface="+mn-lt" pitchFamily="34" charset="-122"/>
                <a:cs typeface="+mn-lt" pitchFamily="34" charset="-120"/>
              </a:rPr>
              <a:t>Grands parcours et 9 trous</a:t>
            </a:r>
            <a:endParaRPr lang="en-US" sz="1500" dirty="0"/>
          </a:p>
        </p:txBody>
      </p:sp>
      <p:sp>
        <p:nvSpPr>
          <p:cNvPr id="11" name="Shape 7"/>
          <p:cNvSpPr/>
          <p:nvPr/>
        </p:nvSpPr>
        <p:spPr>
          <a:xfrm>
            <a:off x="5765800" y="4191000"/>
            <a:ext cx="304800" cy="304800"/>
          </a:xfrm>
          <a:prstGeom prst="ellipse">
            <a:avLst/>
          </a:prstGeom>
          <a:solidFill>
            <a:schemeClr val="accent1"/>
          </a:solidFill>
          <a:ln/>
        </p:spPr>
      </p:sp>
      <p:pic>
        <p:nvPicPr>
          <p:cNvPr id="12" name="Image 2" descr="preencoded.png">    </p:cNvPr>
          <p:cNvPicPr>
            <a:picLocks noChangeAspect="1"/>
          </p:cNvPicPr>
          <p:nvPr/>
        </p:nvPicPr>
        <p:blipFill>
          <a:blip r:embed="rId3"/>
          <a:stretch>
            <a:fillRect/>
          </a:stretch>
        </p:blipFill>
        <p:spPr>
          <a:xfrm>
            <a:off x="5848096" y="4273296"/>
            <a:ext cx="140208" cy="140208"/>
          </a:xfrm>
          <a:prstGeom prst="rect">
            <a:avLst/>
          </a:prstGeom>
        </p:spPr>
      </p:pic>
      <p:sp>
        <p:nvSpPr>
          <p:cNvPr id="13" name="Text 8"/>
          <p:cNvSpPr txBox="1"/>
          <p:nvPr/>
        </p:nvSpPr>
        <p:spPr>
          <a:xfrm>
            <a:off x="6223000" y="4191000"/>
            <a:ext cx="5156200" cy="304800"/>
          </a:xfrm>
          <a:prstGeom prst="rect">
            <a:avLst/>
          </a:prstGeom>
          <a:noFill/>
          <a:ln/>
        </p:spPr>
        <p:txBody>
          <a:bodyPr wrap="square" lIns="0" tIns="0" rIns="0" bIns="0" rtlCol="0" anchor="ctr"/>
          <a:lstStyle/>
          <a:p>
            <a:pPr algn="l" indent="0" marL="0">
              <a:lnSpc>
                <a:spcPct val="125000"/>
              </a:lnSpc>
              <a:buNone/>
            </a:pPr>
            <a:r>
              <a:rPr lang="en-US" sz="1500" dirty="0">
                <a:solidFill>
                  <a:schemeClr val="tx1"/>
                </a:solidFill>
                <a:latin typeface="+mn-lt" pitchFamily="34" charset="0"/>
                <a:ea typeface="+mn-lt" pitchFamily="34" charset="-122"/>
                <a:cs typeface="+mn-lt" pitchFamily="34" charset="-120"/>
              </a:rPr>
              <a:t>Parcours compacts et Pitch &amp; Putt</a:t>
            </a:r>
            <a:endParaRPr lang="en-US" sz="1500" dirty="0"/>
          </a:p>
        </p:txBody>
      </p:sp>
      <p:sp>
        <p:nvSpPr>
          <p:cNvPr id="14" name="Shape 9"/>
          <p:cNvSpPr/>
          <p:nvPr/>
        </p:nvSpPr>
        <p:spPr>
          <a:xfrm>
            <a:off x="5765800" y="4635500"/>
            <a:ext cx="304800" cy="304800"/>
          </a:xfrm>
          <a:prstGeom prst="ellipse">
            <a:avLst/>
          </a:prstGeom>
          <a:solidFill>
            <a:schemeClr val="accent1"/>
          </a:solidFill>
          <a:ln/>
        </p:spPr>
      </p:sp>
      <p:pic>
        <p:nvPicPr>
          <p:cNvPr id="15" name="Image 3" descr="preencoded.png">    </p:cNvPr>
          <p:cNvPicPr>
            <a:picLocks noChangeAspect="1"/>
          </p:cNvPicPr>
          <p:nvPr/>
        </p:nvPicPr>
        <p:blipFill>
          <a:blip r:embed="rId4"/>
          <a:stretch>
            <a:fillRect/>
          </a:stretch>
        </p:blipFill>
        <p:spPr>
          <a:xfrm>
            <a:off x="5848096" y="4717796"/>
            <a:ext cx="140208" cy="140208"/>
          </a:xfrm>
          <a:prstGeom prst="rect">
            <a:avLst/>
          </a:prstGeom>
        </p:spPr>
      </p:pic>
      <p:sp>
        <p:nvSpPr>
          <p:cNvPr id="16" name="Text 10"/>
          <p:cNvSpPr txBox="1"/>
          <p:nvPr/>
        </p:nvSpPr>
        <p:spPr>
          <a:xfrm>
            <a:off x="6223000" y="4635500"/>
            <a:ext cx="5156200" cy="304800"/>
          </a:xfrm>
          <a:prstGeom prst="rect">
            <a:avLst/>
          </a:prstGeom>
          <a:noFill/>
          <a:ln/>
        </p:spPr>
        <p:txBody>
          <a:bodyPr wrap="square" lIns="0" tIns="0" rIns="0" bIns="0" rtlCol="0" anchor="ctr"/>
          <a:lstStyle/>
          <a:p>
            <a:pPr algn="l" indent="0" marL="0">
              <a:lnSpc>
                <a:spcPct val="125000"/>
              </a:lnSpc>
              <a:buNone/>
            </a:pPr>
            <a:r>
              <a:rPr lang="en-US" sz="1500" dirty="0">
                <a:solidFill>
                  <a:schemeClr val="tx1"/>
                </a:solidFill>
                <a:latin typeface="+mn-lt" pitchFamily="34" charset="0"/>
                <a:ea typeface="+mn-lt" pitchFamily="34" charset="-122"/>
                <a:cs typeface="+mn-lt" pitchFamily="34" charset="-120"/>
              </a:rPr>
              <a:t>Practices, dont des practices connectés</a:t>
            </a:r>
            <a:endParaRPr lang="en-US" sz="1500" dirty="0"/>
          </a:p>
        </p:txBody>
      </p:sp>
      <p:sp>
        <p:nvSpPr>
          <p:cNvPr id="17" name="Text 11"/>
          <p:cNvSpPr txBox="1"/>
          <p:nvPr/>
        </p:nvSpPr>
        <p:spPr>
          <a:xfrm>
            <a:off x="5765800" y="5207000"/>
            <a:ext cx="5613400" cy="5080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Les compétitions du Comité tournent sur l'ensemble de ces parcours tout au long de la saison.</a:t>
            </a:r>
            <a:endParaRPr lang="en-US" sz="12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lIns="0" tIns="0" rIns="0" bIns="0" rtlCol="0" anchor="t"/>
          <a:lstStyle/>
          <a:p>
            <a:pPr indent="0" marL="0">
              <a:buNone/>
            </a:pPr>
            <a:r>
              <a:rPr lang="en-US" sz="1200" spc="400" kern="0" dirty="0">
                <a:solidFill>
                  <a:schemeClr val="bg2"/>
                </a:solidFill>
                <a:latin typeface="+mn-lt" pitchFamily="34" charset="0"/>
                <a:ea typeface="+mn-lt" pitchFamily="34" charset="-122"/>
                <a:cs typeface="+mn-lt" pitchFamily="34" charset="-120"/>
              </a:rPr>
              <a:t>NOS ACTIONS · JEUNES</a:t>
            </a: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lIns="0" tIns="0" rIns="0" bIns="0" rtlCol="0" anchor="ctr"/>
          <a:lstStyle/>
          <a:p>
            <a:pPr algn="l" indent="0" marL="0">
              <a:buNone/>
            </a:pPr>
            <a:r>
              <a:rPr lang="en-US" sz="3000" b="1" dirty="0">
                <a:solidFill>
                  <a:schemeClr val="bg2"/>
                </a:solidFill>
              </a:rPr>
              <a:t>Sélection U10, championne inter-comités 2026</a:t>
            </a:r>
            <a:endParaRPr lang="en-US" sz="3000" dirty="0"/>
          </a:p>
        </p:txBody>
      </p:sp>
      <p:sp>
        <p:nvSpPr>
          <p:cNvPr id="4" name="Text 2"/>
          <p:cNvSpPr txBox="1"/>
          <p:nvPr/>
        </p:nvSpPr>
        <p:spPr>
          <a:xfrm>
            <a:off x="812800" y="2032000"/>
            <a:ext cx="9525000" cy="635000"/>
          </a:xfrm>
          <a:prstGeom prst="rect">
            <a:avLst/>
          </a:prstGeom>
          <a:noFill/>
          <a:ln/>
        </p:spPr>
        <p:txBody>
          <a:bodyPr wrap="square" lIns="0" tIns="0" rIns="0" bIns="0" rtlCol="0" anchor="t"/>
          <a:lstStyle/>
          <a:p>
            <a:pPr algn="l" indent="0" marL="0">
              <a:lnSpc>
                <a:spcPct val="130000"/>
              </a:lnSpc>
              <a:buNone/>
            </a:pPr>
            <a:r>
              <a:rPr lang="en-US" sz="1500" dirty="0">
                <a:solidFill>
                  <a:schemeClr val="bg2"/>
                </a:solidFill>
                <a:latin typeface="+mn-lt" pitchFamily="34" charset="0"/>
                <a:ea typeface="+mn-lt" pitchFamily="34" charset="-122"/>
                <a:cs typeface="+mn-lt" pitchFamily="34" charset="-120"/>
              </a:rPr>
              <a:t>Du 3 au 5 juillet, au Golf d'Aubazine (Corrèze), la Gironde remporte le championnat inter-comités par équipes de la Ligue de Nouvelle-Aquitaine.</a:t>
            </a:r>
            <a:endParaRPr lang="en-US" sz="1500" dirty="0"/>
          </a:p>
        </p:txBody>
      </p:sp>
      <p:sp>
        <p:nvSpPr>
          <p:cNvPr id="5" name="Text 3"/>
          <p:cNvSpPr txBox="1"/>
          <p:nvPr/>
        </p:nvSpPr>
        <p:spPr>
          <a:xfrm>
            <a:off x="812800" y="3302000"/>
            <a:ext cx="2260600" cy="952500"/>
          </a:xfrm>
          <a:prstGeom prst="rect">
            <a:avLst/>
          </a:prstGeom>
          <a:noFill/>
          <a:ln/>
        </p:spPr>
        <p:txBody>
          <a:bodyPr wrap="square" lIns="0" tIns="0" rIns="0" bIns="0" rtlCol="0" anchor="ctr"/>
          <a:lstStyle/>
          <a:p>
            <a:pPr algn="l" indent="0" marL="0">
              <a:lnSpc>
                <a:spcPct val="105000"/>
              </a:lnSpc>
              <a:buNone/>
            </a:pPr>
            <a:r>
              <a:rPr lang="en-US" sz="5500" b="1" dirty="0">
                <a:solidFill>
                  <a:schemeClr val="bg2"/>
                </a:solidFill>
                <a:latin typeface="+mj-lt" pitchFamily="34" charset="0"/>
                <a:ea typeface="+mj-lt" pitchFamily="34" charset="-122"/>
                <a:cs typeface="+mj-lt" pitchFamily="34" charset="-120"/>
              </a:rPr>
              <a:t>1ers</a:t>
            </a:r>
            <a:endParaRPr lang="en-US" sz="5500" dirty="0"/>
          </a:p>
        </p:txBody>
      </p:sp>
      <p:sp>
        <p:nvSpPr>
          <p:cNvPr id="6" name="Text 4"/>
          <p:cNvSpPr txBox="1"/>
          <p:nvPr/>
        </p:nvSpPr>
        <p:spPr>
          <a:xfrm>
            <a:off x="812800" y="4381500"/>
            <a:ext cx="2197100" cy="635000"/>
          </a:xfrm>
          <a:prstGeom prst="rect">
            <a:avLst/>
          </a:prstGeom>
          <a:noFill/>
          <a:ln/>
        </p:spPr>
        <p:txBody>
          <a:bodyPr wrap="square" lIns="0" tIns="0" rIns="0" bIns="0" rtlCol="0" anchor="t"/>
          <a:lstStyle/>
          <a:p>
            <a:pPr algn="l" indent="0" marL="0">
              <a:lnSpc>
                <a:spcPct val="125000"/>
              </a:lnSpc>
              <a:buNone/>
            </a:pPr>
            <a:r>
              <a:rPr lang="en-US" sz="1400" dirty="0">
                <a:solidFill>
                  <a:schemeClr val="bg2"/>
                </a:solidFill>
                <a:latin typeface="+mn-lt" pitchFamily="34" charset="0"/>
                <a:ea typeface="+mn-lt" pitchFamily="34" charset="-122"/>
                <a:cs typeface="+mn-lt" pitchFamily="34" charset="-120"/>
              </a:rPr>
              <a:t>des qualifications</a:t>
            </a:r>
            <a:endParaRPr lang="en-US" sz="1400" dirty="0"/>
          </a:p>
        </p:txBody>
      </p:sp>
      <p:sp>
        <p:nvSpPr>
          <p:cNvPr id="7" name="Shape 5"/>
          <p:cNvSpPr/>
          <p:nvPr/>
        </p:nvSpPr>
        <p:spPr>
          <a:xfrm>
            <a:off x="3454400" y="3302000"/>
            <a:ext cx="0" cy="1905000"/>
          </a:xfrm>
          <a:prstGeom prst="line">
            <a:avLst/>
          </a:prstGeom>
          <a:noFill/>
          <a:ln w="9525">
            <a:solidFill>
              <a:srgbClr val="5FB486"/>
            </a:solidFill>
            <a:prstDash val="solid"/>
          </a:ln>
        </p:spPr>
      </p:sp>
      <p:sp>
        <p:nvSpPr>
          <p:cNvPr id="8" name="Text 6"/>
          <p:cNvSpPr txBox="1"/>
          <p:nvPr/>
        </p:nvSpPr>
        <p:spPr>
          <a:xfrm>
            <a:off x="3708400" y="3302000"/>
            <a:ext cx="2260600" cy="952500"/>
          </a:xfrm>
          <a:prstGeom prst="rect">
            <a:avLst/>
          </a:prstGeom>
          <a:noFill/>
          <a:ln/>
        </p:spPr>
        <p:txBody>
          <a:bodyPr wrap="square" lIns="0" tIns="0" rIns="0" bIns="0" rtlCol="0" anchor="ctr"/>
          <a:lstStyle/>
          <a:p>
            <a:pPr algn="l" indent="0" marL="0">
              <a:lnSpc>
                <a:spcPct val="105000"/>
              </a:lnSpc>
              <a:buNone/>
            </a:pPr>
            <a:r>
              <a:rPr lang="en-US" sz="5500" b="1" dirty="0">
                <a:solidFill>
                  <a:schemeClr val="bg2"/>
                </a:solidFill>
                <a:latin typeface="+mj-lt" pitchFamily="34" charset="0"/>
                <a:ea typeface="+mj-lt" pitchFamily="34" charset="-122"/>
                <a:cs typeface="+mj-lt" pitchFamily="34" charset="-120"/>
              </a:rPr>
              <a:t>11–8</a:t>
            </a:r>
            <a:endParaRPr lang="en-US" sz="5500" dirty="0"/>
          </a:p>
        </p:txBody>
      </p:sp>
      <p:sp>
        <p:nvSpPr>
          <p:cNvPr id="9" name="Text 7"/>
          <p:cNvSpPr txBox="1"/>
          <p:nvPr/>
        </p:nvSpPr>
        <p:spPr>
          <a:xfrm>
            <a:off x="3708400" y="4381500"/>
            <a:ext cx="2197100" cy="635000"/>
          </a:xfrm>
          <a:prstGeom prst="rect">
            <a:avLst/>
          </a:prstGeom>
          <a:noFill/>
          <a:ln/>
        </p:spPr>
        <p:txBody>
          <a:bodyPr wrap="square" lIns="0" tIns="0" rIns="0" bIns="0" rtlCol="0" anchor="t"/>
          <a:lstStyle/>
          <a:p>
            <a:pPr algn="l" indent="0" marL="0">
              <a:lnSpc>
                <a:spcPct val="125000"/>
              </a:lnSpc>
              <a:buNone/>
            </a:pPr>
            <a:r>
              <a:rPr lang="en-US" sz="1400" dirty="0">
                <a:solidFill>
                  <a:schemeClr val="bg2"/>
                </a:solidFill>
                <a:latin typeface="+mn-lt" pitchFamily="34" charset="0"/>
                <a:ea typeface="+mn-lt" pitchFamily="34" charset="-122"/>
                <a:cs typeface="+mn-lt" pitchFamily="34" charset="-120"/>
              </a:rPr>
              <a:t>en demi-finale face à la Charente-Maritime</a:t>
            </a:r>
            <a:endParaRPr lang="en-US" sz="1400" dirty="0"/>
          </a:p>
        </p:txBody>
      </p:sp>
      <p:sp>
        <p:nvSpPr>
          <p:cNvPr id="10" name="Shape 8"/>
          <p:cNvSpPr/>
          <p:nvPr/>
        </p:nvSpPr>
        <p:spPr>
          <a:xfrm>
            <a:off x="6096000" y="3302000"/>
            <a:ext cx="0" cy="1905000"/>
          </a:xfrm>
          <a:prstGeom prst="line">
            <a:avLst/>
          </a:prstGeom>
          <a:noFill/>
          <a:ln w="9525">
            <a:solidFill>
              <a:srgbClr val="5FB486"/>
            </a:solidFill>
            <a:prstDash val="solid"/>
          </a:ln>
        </p:spPr>
      </p:sp>
      <p:sp>
        <p:nvSpPr>
          <p:cNvPr id="11" name="Text 9"/>
          <p:cNvSpPr txBox="1"/>
          <p:nvPr/>
        </p:nvSpPr>
        <p:spPr>
          <a:xfrm>
            <a:off x="6350000" y="3302000"/>
            <a:ext cx="2260600" cy="952500"/>
          </a:xfrm>
          <a:prstGeom prst="rect">
            <a:avLst/>
          </a:prstGeom>
          <a:noFill/>
          <a:ln/>
        </p:spPr>
        <p:txBody>
          <a:bodyPr wrap="square" lIns="0" tIns="0" rIns="0" bIns="0" rtlCol="0" anchor="ctr"/>
          <a:lstStyle/>
          <a:p>
            <a:pPr algn="l" indent="0" marL="0">
              <a:lnSpc>
                <a:spcPct val="105000"/>
              </a:lnSpc>
              <a:buNone/>
            </a:pPr>
            <a:r>
              <a:rPr lang="en-US" sz="5500" b="1" dirty="0">
                <a:solidFill>
                  <a:schemeClr val="bg2"/>
                </a:solidFill>
                <a:latin typeface="+mj-lt" pitchFamily="34" charset="0"/>
                <a:ea typeface="+mj-lt" pitchFamily="34" charset="-122"/>
                <a:cs typeface="+mj-lt" pitchFamily="34" charset="-120"/>
              </a:rPr>
              <a:t>11–8</a:t>
            </a:r>
            <a:endParaRPr lang="en-US" sz="5500" dirty="0"/>
          </a:p>
        </p:txBody>
      </p:sp>
      <p:sp>
        <p:nvSpPr>
          <p:cNvPr id="12" name="Text 10"/>
          <p:cNvSpPr txBox="1"/>
          <p:nvPr/>
        </p:nvSpPr>
        <p:spPr>
          <a:xfrm>
            <a:off x="6350000" y="4381500"/>
            <a:ext cx="2197100" cy="635000"/>
          </a:xfrm>
          <a:prstGeom prst="rect">
            <a:avLst/>
          </a:prstGeom>
          <a:noFill/>
          <a:ln/>
        </p:spPr>
        <p:txBody>
          <a:bodyPr wrap="square" lIns="0" tIns="0" rIns="0" bIns="0" rtlCol="0" anchor="t"/>
          <a:lstStyle/>
          <a:p>
            <a:pPr algn="l" indent="0" marL="0">
              <a:lnSpc>
                <a:spcPct val="125000"/>
              </a:lnSpc>
              <a:buNone/>
            </a:pPr>
            <a:r>
              <a:rPr lang="en-US" sz="1400" dirty="0">
                <a:solidFill>
                  <a:schemeClr val="bg2"/>
                </a:solidFill>
                <a:latin typeface="+mn-lt" pitchFamily="34" charset="0"/>
                <a:ea typeface="+mn-lt" pitchFamily="34" charset="-122"/>
                <a:cs typeface="+mn-lt" pitchFamily="34" charset="-120"/>
              </a:rPr>
              <a:t>en finale face à la Dordogne</a:t>
            </a:r>
            <a:endParaRPr lang="en-US" sz="1400" dirty="0"/>
          </a:p>
        </p:txBody>
      </p:sp>
      <p:sp>
        <p:nvSpPr>
          <p:cNvPr id="13" name="Shape 11"/>
          <p:cNvSpPr/>
          <p:nvPr/>
        </p:nvSpPr>
        <p:spPr>
          <a:xfrm>
            <a:off x="8737600" y="3302000"/>
            <a:ext cx="0" cy="1905000"/>
          </a:xfrm>
          <a:prstGeom prst="line">
            <a:avLst/>
          </a:prstGeom>
          <a:noFill/>
          <a:ln w="9525">
            <a:solidFill>
              <a:srgbClr val="5FB486"/>
            </a:solidFill>
            <a:prstDash val="solid"/>
          </a:ln>
        </p:spPr>
      </p:sp>
      <p:sp>
        <p:nvSpPr>
          <p:cNvPr id="14" name="Text 12"/>
          <p:cNvSpPr txBox="1"/>
          <p:nvPr/>
        </p:nvSpPr>
        <p:spPr>
          <a:xfrm>
            <a:off x="8991600" y="3302000"/>
            <a:ext cx="2260600" cy="952500"/>
          </a:xfrm>
          <a:prstGeom prst="rect">
            <a:avLst/>
          </a:prstGeom>
          <a:noFill/>
          <a:ln/>
        </p:spPr>
        <p:txBody>
          <a:bodyPr wrap="square" lIns="0" tIns="0" rIns="0" bIns="0" rtlCol="0" anchor="ctr"/>
          <a:lstStyle/>
          <a:p>
            <a:pPr algn="l" indent="0" marL="0">
              <a:lnSpc>
                <a:spcPct val="105000"/>
              </a:lnSpc>
              <a:buNone/>
            </a:pPr>
            <a:r>
              <a:rPr lang="en-US" sz="5500" b="1" dirty="0">
                <a:solidFill>
                  <a:schemeClr val="bg2"/>
                </a:solidFill>
                <a:latin typeface="+mj-lt" pitchFamily="34" charset="0"/>
                <a:ea typeface="+mj-lt" pitchFamily="34" charset="-122"/>
                <a:cs typeface="+mj-lt" pitchFamily="34" charset="-120"/>
              </a:rPr>
              <a:t>9</a:t>
            </a:r>
            <a:endParaRPr lang="en-US" sz="5500" dirty="0"/>
          </a:p>
        </p:txBody>
      </p:sp>
      <p:sp>
        <p:nvSpPr>
          <p:cNvPr id="15" name="Text 13"/>
          <p:cNvSpPr txBox="1"/>
          <p:nvPr/>
        </p:nvSpPr>
        <p:spPr>
          <a:xfrm>
            <a:off x="8991600" y="4381500"/>
            <a:ext cx="2197100" cy="635000"/>
          </a:xfrm>
          <a:prstGeom prst="rect">
            <a:avLst/>
          </a:prstGeom>
          <a:noFill/>
          <a:ln/>
        </p:spPr>
        <p:txBody>
          <a:bodyPr wrap="square" lIns="0" tIns="0" rIns="0" bIns="0" rtlCol="0" anchor="t"/>
          <a:lstStyle/>
          <a:p>
            <a:pPr algn="l" indent="0" marL="0">
              <a:lnSpc>
                <a:spcPct val="125000"/>
              </a:lnSpc>
              <a:buNone/>
            </a:pPr>
            <a:r>
              <a:rPr lang="en-US" sz="1400" dirty="0">
                <a:solidFill>
                  <a:schemeClr val="bg2"/>
                </a:solidFill>
                <a:latin typeface="+mn-lt" pitchFamily="34" charset="0"/>
                <a:ea typeface="+mn-lt" pitchFamily="34" charset="-122"/>
                <a:cs typeface="+mn-lt" pitchFamily="34" charset="-120"/>
              </a:rPr>
              <a:t>regroupements pendant la saison</a:t>
            </a:r>
            <a:endParaRPr lang="en-US" sz="14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bg2"/>
                </a:solidFill>
                <a:latin typeface="+mn-lt"/>
                <a:ea typeface="+mn-lt"/>
                <a:cs typeface="+mn-lt"/>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lIns="0" tIns="0" rIns="0" bIns="0" rtlCol="0" anchor="t"/>
          <a:lstStyle/>
          <a:p>
            <a:pPr indent="0" marL="0">
              <a:buNone/>
            </a:pPr>
            <a:r>
              <a:rPr lang="en-US" sz="1200" spc="400" kern="0" dirty="0">
                <a:solidFill>
                  <a:schemeClr val="accent3"/>
                </a:solidFill>
                <a:latin typeface="+mn-lt" pitchFamily="34" charset="0"/>
                <a:ea typeface="+mn-lt" pitchFamily="34" charset="-122"/>
                <a:cs typeface="+mn-lt" pitchFamily="34" charset="-120"/>
              </a:rPr>
              <a:t>NOS ACTIONS · JEUNES</a:t>
            </a: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lIns="0" tIns="0" rIns="0" bIns="0" rtlCol="0" anchor="ctr"/>
          <a:lstStyle/>
          <a:p>
            <a:pPr algn="l" indent="0" marL="0">
              <a:buNone/>
            </a:pPr>
            <a:r>
              <a:rPr lang="en-US" sz="3000" b="1" dirty="0">
                <a:solidFill>
                  <a:schemeClr val="tx2"/>
                </a:solidFill>
              </a:rPr>
              <a:t>De l'école de golf à la sélection</a:t>
            </a:r>
            <a:endParaRPr lang="en-US" sz="3000" dirty="0"/>
          </a:p>
        </p:txBody>
      </p:sp>
      <p:sp>
        <p:nvSpPr>
          <p:cNvPr id="4" name="Étape 1"/>
          <p:cNvSpPr/>
          <p:nvPr/>
        </p:nvSpPr>
        <p:spPr>
          <a:xfrm>
            <a:off x="812800" y="2095500"/>
            <a:ext cx="1889760" cy="2222500"/>
          </a:xfrm>
          <a:prstGeom prst="roundRect">
            <a:avLst>
              <a:gd name="adj" fmla="val 3871"/>
            </a:avLst>
          </a:prstGeom>
          <a:solidFill>
            <a:schemeClr val="bg1"/>
          </a:solidFill>
          <a:ln w="9525">
            <a:solidFill>
              <a:schemeClr val="accent6"/>
            </a:solidFill>
            <a:prstDash val="solid"/>
          </a:ln>
        </p:spPr>
      </p:sp>
      <p:sp>
        <p:nvSpPr>
          <p:cNvPr id="5" name="Text 3"/>
          <p:cNvSpPr txBox="1"/>
          <p:nvPr/>
        </p:nvSpPr>
        <p:spPr>
          <a:xfrm>
            <a:off x="990600" y="2273300"/>
            <a:ext cx="508000" cy="406400"/>
          </a:xfrm>
          <a:prstGeom prst="rect">
            <a:avLst/>
          </a:prstGeom>
          <a:noFill/>
          <a:ln/>
        </p:spPr>
        <p:txBody>
          <a:bodyPr wrap="square" lIns="0" tIns="0" rIns="0" bIns="0" rtlCol="0" anchor="t"/>
          <a:lstStyle/>
          <a:p>
            <a:pPr algn="l" indent="0" marL="0">
              <a:lnSpc>
                <a:spcPct val="105000"/>
              </a:lnSpc>
              <a:buNone/>
            </a:pPr>
            <a:r>
              <a:rPr lang="en-US" sz="3200" b="1" dirty="0">
                <a:solidFill>
                  <a:schemeClr val="accent2"/>
                </a:solidFill>
                <a:latin typeface="+mj-lt" pitchFamily="34" charset="0"/>
                <a:ea typeface="+mj-lt" pitchFamily="34" charset="-122"/>
                <a:cs typeface="+mj-lt" pitchFamily="34" charset="-120"/>
              </a:rPr>
              <a:t>1</a:t>
            </a:r>
            <a:endParaRPr lang="en-US" sz="3200" dirty="0"/>
          </a:p>
        </p:txBody>
      </p:sp>
      <p:sp>
        <p:nvSpPr>
          <p:cNvPr id="6" name="Text 4"/>
          <p:cNvSpPr txBox="1"/>
          <p:nvPr/>
        </p:nvSpPr>
        <p:spPr>
          <a:xfrm>
            <a:off x="990600" y="2781300"/>
            <a:ext cx="1534160" cy="533400"/>
          </a:xfrm>
          <a:prstGeom prst="rect">
            <a:avLst/>
          </a:prstGeom>
          <a:noFill/>
          <a:ln/>
        </p:spPr>
        <p:txBody>
          <a:bodyPr wrap="square" lIns="0" tIns="0" rIns="0" bIns="0" rtlCol="0" anchor="t"/>
          <a:lstStyle/>
          <a:p>
            <a:pPr algn="l" indent="0" marL="0">
              <a:lnSpc>
                <a:spcPct val="105000"/>
              </a:lnSpc>
              <a:buNone/>
            </a:pPr>
            <a:r>
              <a:rPr lang="en-US" sz="1400" b="1" dirty="0">
                <a:solidFill>
                  <a:schemeClr val="tx2"/>
                </a:solidFill>
                <a:latin typeface="+mj-lt" pitchFamily="34" charset="0"/>
                <a:ea typeface="+mj-lt" pitchFamily="34" charset="-122"/>
                <a:cs typeface="+mj-lt" pitchFamily="34" charset="-120"/>
              </a:rPr>
              <a:t>École de golf</a:t>
            </a:r>
            <a:endParaRPr lang="en-US" sz="1400" dirty="0"/>
          </a:p>
        </p:txBody>
      </p:sp>
      <p:sp>
        <p:nvSpPr>
          <p:cNvPr id="7" name="Text 5"/>
          <p:cNvSpPr txBox="1"/>
          <p:nvPr/>
        </p:nvSpPr>
        <p:spPr>
          <a:xfrm>
            <a:off x="990600" y="3365500"/>
            <a:ext cx="1534160" cy="825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Le point de départ, dans le club.</a:t>
            </a:r>
            <a:endParaRPr lang="en-US" sz="1200" dirty="0"/>
          </a:p>
        </p:txBody>
      </p:sp>
      <p:sp>
        <p:nvSpPr>
          <p:cNvPr id="8" name="Shape 6"/>
          <p:cNvSpPr/>
          <p:nvPr/>
        </p:nvSpPr>
        <p:spPr>
          <a:xfrm>
            <a:off x="2753360" y="3206750"/>
            <a:ext cx="177800" cy="0"/>
          </a:xfrm>
          <a:prstGeom prst="line">
            <a:avLst/>
          </a:prstGeom>
          <a:noFill/>
          <a:ln w="25400">
            <a:solidFill>
              <a:schemeClr val="accent2"/>
            </a:solidFill>
            <a:prstDash val="solid"/>
            <a:tailEnd type="triangle"/>
          </a:ln>
        </p:spPr>
      </p:sp>
      <p:sp>
        <p:nvSpPr>
          <p:cNvPr id="9" name="Étape 2"/>
          <p:cNvSpPr/>
          <p:nvPr/>
        </p:nvSpPr>
        <p:spPr>
          <a:xfrm>
            <a:off x="2981960" y="2095500"/>
            <a:ext cx="1889760" cy="2222500"/>
          </a:xfrm>
          <a:prstGeom prst="roundRect">
            <a:avLst>
              <a:gd name="adj" fmla="val 3871"/>
            </a:avLst>
          </a:prstGeom>
          <a:solidFill>
            <a:schemeClr val="bg1"/>
          </a:solidFill>
          <a:ln w="9525">
            <a:solidFill>
              <a:schemeClr val="accent6"/>
            </a:solidFill>
            <a:prstDash val="solid"/>
          </a:ln>
        </p:spPr>
      </p:sp>
      <p:sp>
        <p:nvSpPr>
          <p:cNvPr id="10" name="Text 8"/>
          <p:cNvSpPr txBox="1"/>
          <p:nvPr/>
        </p:nvSpPr>
        <p:spPr>
          <a:xfrm>
            <a:off x="3159760" y="2273300"/>
            <a:ext cx="508000" cy="406400"/>
          </a:xfrm>
          <a:prstGeom prst="rect">
            <a:avLst/>
          </a:prstGeom>
          <a:noFill/>
          <a:ln/>
        </p:spPr>
        <p:txBody>
          <a:bodyPr wrap="square" lIns="0" tIns="0" rIns="0" bIns="0" rtlCol="0" anchor="t"/>
          <a:lstStyle/>
          <a:p>
            <a:pPr algn="l" indent="0" marL="0">
              <a:lnSpc>
                <a:spcPct val="105000"/>
              </a:lnSpc>
              <a:buNone/>
            </a:pPr>
            <a:r>
              <a:rPr lang="en-US" sz="3200" b="1" dirty="0">
                <a:solidFill>
                  <a:schemeClr val="accent2"/>
                </a:solidFill>
                <a:latin typeface="+mj-lt" pitchFamily="34" charset="0"/>
                <a:ea typeface="+mj-lt" pitchFamily="34" charset="-122"/>
                <a:cs typeface="+mj-lt" pitchFamily="34" charset="-120"/>
              </a:rPr>
              <a:t>2</a:t>
            </a:r>
            <a:endParaRPr lang="en-US" sz="3200" dirty="0"/>
          </a:p>
        </p:txBody>
      </p:sp>
      <p:sp>
        <p:nvSpPr>
          <p:cNvPr id="11" name="Text 9"/>
          <p:cNvSpPr txBox="1"/>
          <p:nvPr/>
        </p:nvSpPr>
        <p:spPr>
          <a:xfrm>
            <a:off x="3159760" y="2781300"/>
            <a:ext cx="1534160" cy="533400"/>
          </a:xfrm>
          <a:prstGeom prst="rect">
            <a:avLst/>
          </a:prstGeom>
          <a:noFill/>
          <a:ln/>
        </p:spPr>
        <p:txBody>
          <a:bodyPr wrap="square" lIns="0" tIns="0" rIns="0" bIns="0" rtlCol="0" anchor="t"/>
          <a:lstStyle/>
          <a:p>
            <a:pPr algn="l" indent="0" marL="0">
              <a:lnSpc>
                <a:spcPct val="105000"/>
              </a:lnSpc>
              <a:buNone/>
            </a:pPr>
            <a:r>
              <a:rPr lang="en-US" sz="1400" b="1" dirty="0">
                <a:solidFill>
                  <a:schemeClr val="tx2"/>
                </a:solidFill>
                <a:latin typeface="+mj-lt" pitchFamily="34" charset="0"/>
                <a:ea typeface="+mj-lt" pitchFamily="34" charset="-122"/>
                <a:cs typeface="+mj-lt" pitchFamily="34" charset="-120"/>
              </a:rPr>
              <a:t>Circuit Espoir</a:t>
            </a:r>
            <a:endParaRPr lang="en-US" sz="1400" dirty="0"/>
          </a:p>
        </p:txBody>
      </p:sp>
      <p:sp>
        <p:nvSpPr>
          <p:cNvPr id="12" name="Text 10"/>
          <p:cNvSpPr txBox="1"/>
          <p:nvPr/>
        </p:nvSpPr>
        <p:spPr>
          <a:xfrm>
            <a:off x="3159760" y="3365500"/>
            <a:ext cx="1534160" cy="825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Une première approche de la compétition.</a:t>
            </a:r>
            <a:endParaRPr lang="en-US" sz="1200" dirty="0"/>
          </a:p>
        </p:txBody>
      </p:sp>
      <p:sp>
        <p:nvSpPr>
          <p:cNvPr id="13" name="Shape 11"/>
          <p:cNvSpPr/>
          <p:nvPr/>
        </p:nvSpPr>
        <p:spPr>
          <a:xfrm>
            <a:off x="4922520" y="3206750"/>
            <a:ext cx="177800" cy="0"/>
          </a:xfrm>
          <a:prstGeom prst="line">
            <a:avLst/>
          </a:prstGeom>
          <a:noFill/>
          <a:ln w="25400">
            <a:solidFill>
              <a:schemeClr val="accent2"/>
            </a:solidFill>
            <a:prstDash val="solid"/>
            <a:tailEnd type="triangle"/>
          </a:ln>
        </p:spPr>
      </p:sp>
      <p:sp>
        <p:nvSpPr>
          <p:cNvPr id="14" name="Étape 3"/>
          <p:cNvSpPr/>
          <p:nvPr/>
        </p:nvSpPr>
        <p:spPr>
          <a:xfrm>
            <a:off x="5151120" y="2095500"/>
            <a:ext cx="1889760" cy="2222500"/>
          </a:xfrm>
          <a:prstGeom prst="roundRect">
            <a:avLst>
              <a:gd name="adj" fmla="val 3871"/>
            </a:avLst>
          </a:prstGeom>
          <a:solidFill>
            <a:schemeClr val="bg1"/>
          </a:solidFill>
          <a:ln w="9525">
            <a:solidFill>
              <a:schemeClr val="accent6"/>
            </a:solidFill>
            <a:prstDash val="solid"/>
          </a:ln>
        </p:spPr>
      </p:sp>
      <p:sp>
        <p:nvSpPr>
          <p:cNvPr id="15" name="Text 13"/>
          <p:cNvSpPr txBox="1"/>
          <p:nvPr/>
        </p:nvSpPr>
        <p:spPr>
          <a:xfrm>
            <a:off x="5328920" y="2273300"/>
            <a:ext cx="508000" cy="406400"/>
          </a:xfrm>
          <a:prstGeom prst="rect">
            <a:avLst/>
          </a:prstGeom>
          <a:noFill/>
          <a:ln/>
        </p:spPr>
        <p:txBody>
          <a:bodyPr wrap="square" lIns="0" tIns="0" rIns="0" bIns="0" rtlCol="0" anchor="t"/>
          <a:lstStyle/>
          <a:p>
            <a:pPr algn="l" indent="0" marL="0">
              <a:lnSpc>
                <a:spcPct val="105000"/>
              </a:lnSpc>
              <a:buNone/>
            </a:pPr>
            <a:r>
              <a:rPr lang="en-US" sz="3200" b="1" dirty="0">
                <a:solidFill>
                  <a:schemeClr val="accent2"/>
                </a:solidFill>
                <a:latin typeface="+mj-lt" pitchFamily="34" charset="0"/>
                <a:ea typeface="+mj-lt" pitchFamily="34" charset="-122"/>
                <a:cs typeface="+mj-lt" pitchFamily="34" charset="-120"/>
              </a:rPr>
              <a:t>3</a:t>
            </a:r>
            <a:endParaRPr lang="en-US" sz="3200" dirty="0"/>
          </a:p>
        </p:txBody>
      </p:sp>
      <p:sp>
        <p:nvSpPr>
          <p:cNvPr id="16" name="Text 14"/>
          <p:cNvSpPr txBox="1"/>
          <p:nvPr/>
        </p:nvSpPr>
        <p:spPr>
          <a:xfrm>
            <a:off x="5328920" y="2781300"/>
            <a:ext cx="1534160" cy="533400"/>
          </a:xfrm>
          <a:prstGeom prst="rect">
            <a:avLst/>
          </a:prstGeom>
          <a:noFill/>
          <a:ln/>
        </p:spPr>
        <p:txBody>
          <a:bodyPr wrap="square" lIns="0" tIns="0" rIns="0" bIns="0" rtlCol="0" anchor="t"/>
          <a:lstStyle/>
          <a:p>
            <a:pPr algn="l" indent="0" marL="0">
              <a:lnSpc>
                <a:spcPct val="105000"/>
              </a:lnSpc>
              <a:buNone/>
            </a:pPr>
            <a:r>
              <a:rPr lang="en-US" sz="1400" b="1" dirty="0">
                <a:solidFill>
                  <a:schemeClr val="tx2"/>
                </a:solidFill>
                <a:latin typeface="+mj-lt" pitchFamily="34" charset="0"/>
                <a:ea typeface="+mj-lt" pitchFamily="34" charset="-122"/>
                <a:cs typeface="+mj-lt" pitchFamily="34" charset="-120"/>
              </a:rPr>
              <a:t>Challenge U12</a:t>
            </a:r>
            <a:endParaRPr lang="en-US" sz="1400" dirty="0"/>
          </a:p>
        </p:txBody>
      </p:sp>
      <p:sp>
        <p:nvSpPr>
          <p:cNvPr id="17" name="Text 15"/>
          <p:cNvSpPr txBox="1"/>
          <p:nvPr/>
        </p:nvSpPr>
        <p:spPr>
          <a:xfrm>
            <a:off x="5328920" y="3365500"/>
            <a:ext cx="1534160" cy="825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Une compétition par équipes.</a:t>
            </a:r>
            <a:endParaRPr lang="en-US" sz="1200" dirty="0"/>
          </a:p>
        </p:txBody>
      </p:sp>
      <p:sp>
        <p:nvSpPr>
          <p:cNvPr id="18" name="Shape 16"/>
          <p:cNvSpPr/>
          <p:nvPr/>
        </p:nvSpPr>
        <p:spPr>
          <a:xfrm>
            <a:off x="7091680" y="3206750"/>
            <a:ext cx="177800" cy="0"/>
          </a:xfrm>
          <a:prstGeom prst="line">
            <a:avLst/>
          </a:prstGeom>
          <a:noFill/>
          <a:ln w="25400">
            <a:solidFill>
              <a:schemeClr val="accent2"/>
            </a:solidFill>
            <a:prstDash val="solid"/>
            <a:tailEnd type="triangle"/>
          </a:ln>
        </p:spPr>
      </p:sp>
      <p:sp>
        <p:nvSpPr>
          <p:cNvPr id="19" name="Étape 4"/>
          <p:cNvSpPr/>
          <p:nvPr/>
        </p:nvSpPr>
        <p:spPr>
          <a:xfrm>
            <a:off x="7320280" y="2095500"/>
            <a:ext cx="1889760" cy="2222500"/>
          </a:xfrm>
          <a:prstGeom prst="roundRect">
            <a:avLst>
              <a:gd name="adj" fmla="val 3871"/>
            </a:avLst>
          </a:prstGeom>
          <a:solidFill>
            <a:schemeClr val="bg1"/>
          </a:solidFill>
          <a:ln w="9525">
            <a:solidFill>
              <a:schemeClr val="accent6"/>
            </a:solidFill>
            <a:prstDash val="solid"/>
          </a:ln>
        </p:spPr>
      </p:sp>
      <p:sp>
        <p:nvSpPr>
          <p:cNvPr id="20" name="Text 18"/>
          <p:cNvSpPr txBox="1"/>
          <p:nvPr/>
        </p:nvSpPr>
        <p:spPr>
          <a:xfrm>
            <a:off x="7498080" y="2273300"/>
            <a:ext cx="508000" cy="406400"/>
          </a:xfrm>
          <a:prstGeom prst="rect">
            <a:avLst/>
          </a:prstGeom>
          <a:noFill/>
          <a:ln/>
        </p:spPr>
        <p:txBody>
          <a:bodyPr wrap="square" lIns="0" tIns="0" rIns="0" bIns="0" rtlCol="0" anchor="t"/>
          <a:lstStyle/>
          <a:p>
            <a:pPr algn="l" indent="0" marL="0">
              <a:lnSpc>
                <a:spcPct val="105000"/>
              </a:lnSpc>
              <a:buNone/>
            </a:pPr>
            <a:r>
              <a:rPr lang="en-US" sz="3200" b="1" dirty="0">
                <a:solidFill>
                  <a:schemeClr val="accent2"/>
                </a:solidFill>
                <a:latin typeface="+mj-lt" pitchFamily="34" charset="0"/>
                <a:ea typeface="+mj-lt" pitchFamily="34" charset="-122"/>
                <a:cs typeface="+mj-lt" pitchFamily="34" charset="-120"/>
              </a:rPr>
              <a:t>4</a:t>
            </a:r>
            <a:endParaRPr lang="en-US" sz="3200" dirty="0"/>
          </a:p>
        </p:txBody>
      </p:sp>
      <p:sp>
        <p:nvSpPr>
          <p:cNvPr id="21" name="Text 19"/>
          <p:cNvSpPr txBox="1"/>
          <p:nvPr/>
        </p:nvSpPr>
        <p:spPr>
          <a:xfrm>
            <a:off x="7498080" y="2781300"/>
            <a:ext cx="1534160" cy="533400"/>
          </a:xfrm>
          <a:prstGeom prst="rect">
            <a:avLst/>
          </a:prstGeom>
          <a:noFill/>
          <a:ln/>
        </p:spPr>
        <p:txBody>
          <a:bodyPr wrap="square" lIns="0" tIns="0" rIns="0" bIns="0" rtlCol="0" anchor="t"/>
          <a:lstStyle/>
          <a:p>
            <a:pPr algn="l" indent="0" marL="0">
              <a:lnSpc>
                <a:spcPct val="105000"/>
              </a:lnSpc>
              <a:buNone/>
            </a:pPr>
            <a:r>
              <a:rPr lang="en-US" sz="1400" b="1" dirty="0">
                <a:solidFill>
                  <a:schemeClr val="tx2"/>
                </a:solidFill>
                <a:latin typeface="+mj-lt" pitchFamily="34" charset="0"/>
                <a:ea typeface="+mj-lt" pitchFamily="34" charset="-122"/>
                <a:cs typeface="+mj-lt" pitchFamily="34" charset="-120"/>
              </a:rPr>
              <a:t>Championnat de Gironde</a:t>
            </a:r>
            <a:endParaRPr lang="en-US" sz="1400" dirty="0"/>
          </a:p>
        </p:txBody>
      </p:sp>
      <p:sp>
        <p:nvSpPr>
          <p:cNvPr id="22" name="Text 20"/>
          <p:cNvSpPr txBox="1"/>
          <p:nvPr/>
        </p:nvSpPr>
        <p:spPr>
          <a:xfrm>
            <a:off x="7498080" y="3365500"/>
            <a:ext cx="1534160" cy="825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U12 et Benjamins / Minimes, en plusieurs tours.</a:t>
            </a:r>
            <a:endParaRPr lang="en-US" sz="1200" dirty="0"/>
          </a:p>
        </p:txBody>
      </p:sp>
      <p:sp>
        <p:nvSpPr>
          <p:cNvPr id="23" name="Shape 21"/>
          <p:cNvSpPr/>
          <p:nvPr/>
        </p:nvSpPr>
        <p:spPr>
          <a:xfrm>
            <a:off x="9260840" y="3206750"/>
            <a:ext cx="177800" cy="0"/>
          </a:xfrm>
          <a:prstGeom prst="line">
            <a:avLst/>
          </a:prstGeom>
          <a:noFill/>
          <a:ln w="25400">
            <a:solidFill>
              <a:schemeClr val="accent2"/>
            </a:solidFill>
            <a:prstDash val="solid"/>
            <a:tailEnd type="triangle"/>
          </a:ln>
        </p:spPr>
      </p:sp>
      <p:sp>
        <p:nvSpPr>
          <p:cNvPr id="24" name="Étape 5"/>
          <p:cNvSpPr/>
          <p:nvPr/>
        </p:nvSpPr>
        <p:spPr>
          <a:xfrm>
            <a:off x="9489440" y="2095500"/>
            <a:ext cx="1889760" cy="2222500"/>
          </a:xfrm>
          <a:prstGeom prst="roundRect">
            <a:avLst>
              <a:gd name="adj" fmla="val 3871"/>
            </a:avLst>
          </a:prstGeom>
          <a:solidFill>
            <a:schemeClr val="tx2"/>
          </a:solidFill>
          <a:ln/>
        </p:spPr>
      </p:sp>
      <p:sp>
        <p:nvSpPr>
          <p:cNvPr id="25" name="Text 23"/>
          <p:cNvSpPr txBox="1"/>
          <p:nvPr/>
        </p:nvSpPr>
        <p:spPr>
          <a:xfrm>
            <a:off x="9667240" y="2273300"/>
            <a:ext cx="508000" cy="406400"/>
          </a:xfrm>
          <a:prstGeom prst="rect">
            <a:avLst/>
          </a:prstGeom>
          <a:noFill/>
          <a:ln/>
        </p:spPr>
        <p:txBody>
          <a:bodyPr wrap="square" lIns="0" tIns="0" rIns="0" bIns="0" rtlCol="0" anchor="t"/>
          <a:lstStyle/>
          <a:p>
            <a:pPr algn="l" indent="0" marL="0">
              <a:lnSpc>
                <a:spcPct val="105000"/>
              </a:lnSpc>
              <a:buNone/>
            </a:pPr>
            <a:r>
              <a:rPr lang="en-US" sz="3200" b="1" dirty="0">
                <a:solidFill>
                  <a:schemeClr val="accent4"/>
                </a:solidFill>
                <a:latin typeface="+mj-lt" pitchFamily="34" charset="0"/>
                <a:ea typeface="+mj-lt" pitchFamily="34" charset="-122"/>
                <a:cs typeface="+mj-lt" pitchFamily="34" charset="-120"/>
              </a:rPr>
              <a:t>5</a:t>
            </a:r>
            <a:endParaRPr lang="en-US" sz="3200" dirty="0"/>
          </a:p>
        </p:txBody>
      </p:sp>
      <p:sp>
        <p:nvSpPr>
          <p:cNvPr id="26" name="Text 24"/>
          <p:cNvSpPr txBox="1"/>
          <p:nvPr/>
        </p:nvSpPr>
        <p:spPr>
          <a:xfrm>
            <a:off x="9667240" y="2781300"/>
            <a:ext cx="1534160" cy="533400"/>
          </a:xfrm>
          <a:prstGeom prst="rect">
            <a:avLst/>
          </a:prstGeom>
          <a:noFill/>
          <a:ln/>
        </p:spPr>
        <p:txBody>
          <a:bodyPr wrap="square" lIns="0" tIns="0" rIns="0" bIns="0" rtlCol="0" anchor="t"/>
          <a:lstStyle/>
          <a:p>
            <a:pPr algn="l" indent="0" marL="0">
              <a:lnSpc>
                <a:spcPct val="105000"/>
              </a:lnSpc>
              <a:buNone/>
            </a:pPr>
            <a:r>
              <a:rPr lang="en-US" sz="1400" b="1" dirty="0">
                <a:solidFill>
                  <a:schemeClr val="bg2"/>
                </a:solidFill>
                <a:latin typeface="+mj-lt" pitchFamily="34" charset="0"/>
                <a:ea typeface="+mj-lt" pitchFamily="34" charset="-122"/>
                <a:cs typeface="+mj-lt" pitchFamily="34" charset="-120"/>
              </a:rPr>
              <a:t>Sélections</a:t>
            </a:r>
            <a:endParaRPr lang="en-US" sz="1400" dirty="0"/>
          </a:p>
        </p:txBody>
      </p:sp>
      <p:sp>
        <p:nvSpPr>
          <p:cNvPr id="27" name="Text 25"/>
          <p:cNvSpPr txBox="1"/>
          <p:nvPr/>
        </p:nvSpPr>
        <p:spPr>
          <a:xfrm>
            <a:off x="9667240" y="3365500"/>
            <a:ext cx="1534160" cy="825500"/>
          </a:xfrm>
          <a:prstGeom prst="rect">
            <a:avLst/>
          </a:prstGeom>
          <a:noFill/>
          <a:ln/>
        </p:spPr>
        <p:txBody>
          <a:bodyPr wrap="square" lIns="0" tIns="0" rIns="0" bIns="0" rtlCol="0" anchor="t"/>
          <a:lstStyle/>
          <a:p>
            <a:pPr algn="l" indent="0" marL="0">
              <a:lnSpc>
                <a:spcPct val="130000"/>
              </a:lnSpc>
              <a:buNone/>
            </a:pPr>
            <a:r>
              <a:rPr lang="en-US" sz="1200" dirty="0">
                <a:solidFill>
                  <a:srgbClr val="CFE0D3"/>
                </a:solidFill>
                <a:latin typeface="+mn-lt" pitchFamily="34" charset="0"/>
                <a:ea typeface="+mn-lt" pitchFamily="34" charset="-122"/>
                <a:cs typeface="+mn-lt" pitchFamily="34" charset="-120"/>
              </a:rPr>
              <a:t>Porter les couleurs de la Gironde.</a:t>
            </a:r>
            <a:endParaRPr lang="en-US" sz="1200" dirty="0"/>
          </a:p>
        </p:txBody>
      </p:sp>
      <p:sp>
        <p:nvSpPr>
          <p:cNvPr id="28" name="Shape 26"/>
          <p:cNvSpPr/>
          <p:nvPr/>
        </p:nvSpPr>
        <p:spPr>
          <a:xfrm>
            <a:off x="812800" y="4635500"/>
            <a:ext cx="10566400" cy="0"/>
          </a:xfrm>
          <a:prstGeom prst="line">
            <a:avLst/>
          </a:prstGeom>
          <a:noFill/>
          <a:ln w="9525">
            <a:solidFill>
              <a:srgbClr val="D9D2BF"/>
            </a:solidFill>
            <a:prstDash val="solid"/>
          </a:ln>
        </p:spPr>
      </p:sp>
      <p:sp>
        <p:nvSpPr>
          <p:cNvPr id="29" name="Text 27"/>
          <p:cNvSpPr txBox="1"/>
          <p:nvPr/>
        </p:nvSpPr>
        <p:spPr>
          <a:xfrm>
            <a:off x="812800" y="4826000"/>
            <a:ext cx="3318933" cy="698500"/>
          </a:xfrm>
          <a:prstGeom prst="rect">
            <a:avLst/>
          </a:prstGeom>
          <a:noFill/>
          <a:ln/>
        </p:spPr>
        <p:txBody>
          <a:bodyPr wrap="square" lIns="0" tIns="0" rIns="0" bIns="0" rtlCol="0" anchor="t"/>
          <a:lstStyle/>
          <a:p>
            <a:pPr indent="0" marL="0">
              <a:lnSpc>
                <a:spcPct val="130000"/>
              </a:lnSpc>
              <a:buNone/>
            </a:pPr>
            <a:r>
              <a:rPr lang="en-US" sz="1300" b="1" dirty="0">
                <a:solidFill>
                  <a:schemeClr val="tx1"/>
                </a:solidFill>
                <a:latin typeface="+mn-lt" pitchFamily="34" charset="0"/>
                <a:ea typeface="+mn-lt" pitchFamily="34" charset="-122"/>
                <a:cs typeface="+mn-lt" pitchFamily="34" charset="-120"/>
              </a:rPr>
              <a:t>43 jeunes</a:t>
            </a:r>
            <a:pPr indent="0" marL="0">
              <a:lnSpc>
                <a:spcPct val="130000"/>
              </a:lnSpc>
              <a:buNone/>
            </a:pPr>
            <a:r>
              <a:rPr lang="en-US" sz="1300" dirty="0">
                <a:solidFill>
                  <a:schemeClr val="tx1"/>
                </a:solidFill>
                <a:latin typeface="+mn-lt" pitchFamily="34" charset="0"/>
                <a:ea typeface="+mn-lt" pitchFamily="34" charset="-122"/>
                <a:cs typeface="+mn-lt" pitchFamily="34" charset="-120"/>
              </a:rPr>
              <a:t> à la finale du championnat U12 2026, à Villenave d'Ornon.</a:t>
            </a:r>
            <a:endParaRPr lang="en-US" sz="1300" dirty="0"/>
          </a:p>
        </p:txBody>
      </p:sp>
      <p:sp>
        <p:nvSpPr>
          <p:cNvPr id="30" name="Text 28"/>
          <p:cNvSpPr txBox="1"/>
          <p:nvPr/>
        </p:nvSpPr>
        <p:spPr>
          <a:xfrm>
            <a:off x="4436533" y="4826000"/>
            <a:ext cx="3318933" cy="698500"/>
          </a:xfrm>
          <a:prstGeom prst="rect">
            <a:avLst/>
          </a:prstGeom>
          <a:noFill/>
          <a:ln/>
        </p:spPr>
        <p:txBody>
          <a:bodyPr wrap="square" lIns="0" tIns="0" rIns="0" bIns="0" rtlCol="0" anchor="t"/>
          <a:lstStyle/>
          <a:p>
            <a:pPr indent="0" marL="0">
              <a:lnSpc>
                <a:spcPct val="130000"/>
              </a:lnSpc>
              <a:buNone/>
            </a:pPr>
            <a:r>
              <a:rPr lang="en-US" sz="1300" b="1" dirty="0">
                <a:solidFill>
                  <a:schemeClr val="tx1"/>
                </a:solidFill>
                <a:latin typeface="+mn-lt" pitchFamily="34" charset="0"/>
                <a:ea typeface="+mn-lt" pitchFamily="34" charset="-122"/>
                <a:cs typeface="+mn-lt" pitchFamily="34" charset="-120"/>
              </a:rPr>
              <a:t>Mérite Jeunes</a:t>
            </a:r>
            <a:pPr indent="0" marL="0">
              <a:lnSpc>
                <a:spcPct val="130000"/>
              </a:lnSpc>
              <a:buNone/>
            </a:pPr>
            <a:r>
              <a:rPr lang="en-US" sz="1300" dirty="0">
                <a:solidFill>
                  <a:schemeClr val="tx1"/>
                </a:solidFill>
                <a:latin typeface="+mn-lt" pitchFamily="34" charset="0"/>
                <a:ea typeface="+mn-lt" pitchFamily="34" charset="-122"/>
                <a:cs typeface="+mn-lt" pitchFamily="34" charset="-120"/>
              </a:rPr>
              <a:t> : certaines épreuves comptent pour ce classement.</a:t>
            </a:r>
            <a:endParaRPr lang="en-US" sz="1300" dirty="0"/>
          </a:p>
        </p:txBody>
      </p:sp>
      <p:sp>
        <p:nvSpPr>
          <p:cNvPr id="31" name="Text 29"/>
          <p:cNvSpPr txBox="1"/>
          <p:nvPr/>
        </p:nvSpPr>
        <p:spPr>
          <a:xfrm>
            <a:off x="8060267" y="4826000"/>
            <a:ext cx="3318933" cy="698500"/>
          </a:xfrm>
          <a:prstGeom prst="rect">
            <a:avLst/>
          </a:prstGeom>
          <a:noFill/>
          <a:ln/>
        </p:spPr>
        <p:txBody>
          <a:bodyPr wrap="square" lIns="0" tIns="0" rIns="0" bIns="0" rtlCol="0" anchor="t"/>
          <a:lstStyle/>
          <a:p>
            <a:pPr indent="0" marL="0">
              <a:lnSpc>
                <a:spcPct val="130000"/>
              </a:lnSpc>
              <a:buNone/>
            </a:pPr>
            <a:r>
              <a:rPr lang="en-US" sz="1300" b="1" dirty="0">
                <a:solidFill>
                  <a:schemeClr val="tx1"/>
                </a:solidFill>
                <a:latin typeface="+mn-lt" pitchFamily="34" charset="0"/>
                <a:ea typeface="+mn-lt" pitchFamily="34" charset="-122"/>
                <a:cs typeface="+mn-lt" pitchFamily="34" charset="-120"/>
              </a:rPr>
              <a:t>Palmarès</a:t>
            </a:r>
            <a:pPr indent="0" marL="0">
              <a:lnSpc>
                <a:spcPct val="130000"/>
              </a:lnSpc>
              <a:buNone/>
            </a:pPr>
            <a:r>
              <a:rPr lang="en-US" sz="1300" dirty="0">
                <a:solidFill>
                  <a:schemeClr val="tx1"/>
                </a:solidFill>
                <a:latin typeface="+mn-lt" pitchFamily="34" charset="0"/>
                <a:ea typeface="+mn-lt" pitchFamily="34" charset="-122"/>
                <a:cs typeface="+mn-lt" pitchFamily="34" charset="-120"/>
              </a:rPr>
              <a:t> des champions de Gironde depuis 2014, sur le site.</a:t>
            </a:r>
            <a:endParaRPr lang="en-US" sz="13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lIns="0" tIns="0" rIns="0" bIns="0" rtlCol="0" anchor="t"/>
          <a:lstStyle/>
          <a:p>
            <a:pPr indent="0" marL="0">
              <a:buNone/>
            </a:pPr>
            <a:r>
              <a:rPr lang="en-US" sz="1200" spc="400" kern="0" dirty="0">
                <a:solidFill>
                  <a:schemeClr val="accent3"/>
                </a:solidFill>
                <a:latin typeface="+mn-lt" pitchFamily="34" charset="0"/>
                <a:ea typeface="+mn-lt" pitchFamily="34" charset="-122"/>
                <a:cs typeface="+mn-lt" pitchFamily="34" charset="-120"/>
              </a:rPr>
              <a:t>NOS ACTIONS · SENIORS ET GOLF AU FÉMININ</a:t>
            </a: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lIns="0" tIns="0" rIns="0" bIns="0" rtlCol="0" anchor="ctr"/>
          <a:lstStyle/>
          <a:p>
            <a:pPr algn="l" indent="0" marL="0">
              <a:buNone/>
            </a:pPr>
            <a:r>
              <a:rPr lang="en-US" sz="3000" b="1" dirty="0">
                <a:solidFill>
                  <a:schemeClr val="tx2"/>
                </a:solidFill>
              </a:rPr>
              <a:t>Jouer régulièrement, se retrouver</a:t>
            </a:r>
            <a:endParaRPr lang="en-US" sz="3000" dirty="0"/>
          </a:p>
        </p:txBody>
      </p:sp>
      <p:sp>
        <p:nvSpPr>
          <p:cNvPr id="4" name="Circuits seniors"/>
          <p:cNvSpPr/>
          <p:nvPr/>
        </p:nvSpPr>
        <p:spPr>
          <a:xfrm>
            <a:off x="812800" y="2032000"/>
            <a:ext cx="5156200" cy="3683000"/>
          </a:xfrm>
          <a:prstGeom prst="roundRect">
            <a:avLst>
              <a:gd name="adj" fmla="val 1986"/>
            </a:avLst>
          </a:prstGeom>
          <a:solidFill>
            <a:schemeClr val="bg1"/>
          </a:solidFill>
          <a:ln w="9525">
            <a:solidFill>
              <a:schemeClr val="accent6"/>
            </a:solidFill>
            <a:prstDash val="solid"/>
          </a:ln>
        </p:spPr>
      </p:sp>
      <p:sp>
        <p:nvSpPr>
          <p:cNvPr id="5" name="Shape 3"/>
          <p:cNvSpPr/>
          <p:nvPr/>
        </p:nvSpPr>
        <p:spPr>
          <a:xfrm>
            <a:off x="1092200" y="2311400"/>
            <a:ext cx="457200" cy="457200"/>
          </a:xfrm>
          <a:prstGeom prst="ellipse">
            <a:avLst/>
          </a:prstGeom>
          <a:solidFill>
            <a:schemeClr val="accent1"/>
          </a:solidFill>
          <a:ln/>
        </p:spPr>
      </p:sp>
      <p:pic>
        <p:nvPicPr>
          <p:cNvPr id="6" name="Image 0" descr="preencoded.png">    </p:cNvPr>
          <p:cNvPicPr>
            <a:picLocks noChangeAspect="1"/>
          </p:cNvPicPr>
          <p:nvPr/>
        </p:nvPicPr>
        <p:blipFill>
          <a:blip r:embed="rId1"/>
          <a:stretch>
            <a:fillRect/>
          </a:stretch>
        </p:blipFill>
        <p:spPr>
          <a:xfrm>
            <a:off x="1215644" y="2434844"/>
            <a:ext cx="210312" cy="210312"/>
          </a:xfrm>
          <a:prstGeom prst="rect">
            <a:avLst/>
          </a:prstGeom>
        </p:spPr>
      </p:pic>
      <p:sp>
        <p:nvSpPr>
          <p:cNvPr id="7" name="Text 4"/>
          <p:cNvSpPr txBox="1"/>
          <p:nvPr/>
        </p:nvSpPr>
        <p:spPr>
          <a:xfrm>
            <a:off x="1676400" y="2311400"/>
            <a:ext cx="4013200" cy="457200"/>
          </a:xfrm>
          <a:prstGeom prst="rect">
            <a:avLst/>
          </a:prstGeom>
          <a:noFill/>
          <a:ln/>
        </p:spPr>
        <p:txBody>
          <a:bodyPr wrap="square" lIns="0" tIns="0" rIns="0" bIns="0" rtlCol="0" anchor="ctr"/>
          <a:lstStyle/>
          <a:p>
            <a:pPr algn="l" indent="0" marL="0">
              <a:lnSpc>
                <a:spcPct val="105000"/>
              </a:lnSpc>
              <a:buNone/>
            </a:pPr>
            <a:r>
              <a:rPr lang="en-US" sz="2200" b="1" dirty="0">
                <a:solidFill>
                  <a:schemeClr val="tx2"/>
                </a:solidFill>
                <a:latin typeface="+mj-lt" pitchFamily="34" charset="0"/>
                <a:ea typeface="+mj-lt" pitchFamily="34" charset="-122"/>
                <a:cs typeface="+mj-lt" pitchFamily="34" charset="-120"/>
              </a:rPr>
              <a:t>Les circuits seniors</a:t>
            </a:r>
            <a:endParaRPr lang="en-US" sz="2200" dirty="0"/>
          </a:p>
        </p:txBody>
      </p:sp>
      <p:sp>
        <p:nvSpPr>
          <p:cNvPr id="8" name="Text 5"/>
          <p:cNvSpPr txBox="1"/>
          <p:nvPr/>
        </p:nvSpPr>
        <p:spPr>
          <a:xfrm>
            <a:off x="1092200" y="2984500"/>
            <a:ext cx="4597400" cy="508000"/>
          </a:xfrm>
          <a:prstGeom prst="rect">
            <a:avLst/>
          </a:prstGeom>
          <a:noFill/>
          <a:ln/>
        </p:spPr>
        <p:txBody>
          <a:bodyPr wrap="square" lIns="0" tIns="0" rIns="0" bIns="0" rtlCol="0" anchor="t"/>
          <a:lstStyle/>
          <a:p>
            <a:pPr algn="l" indent="0" marL="0">
              <a:lnSpc>
                <a:spcPct val="130000"/>
              </a:lnSpc>
              <a:buNone/>
            </a:pPr>
            <a:r>
              <a:rPr lang="en-US" sz="1300" dirty="0">
                <a:solidFill>
                  <a:schemeClr val="accent5"/>
                </a:solidFill>
                <a:latin typeface="+mn-lt" pitchFamily="34" charset="0"/>
                <a:ea typeface="+mn-lt" pitchFamily="34" charset="-122"/>
                <a:cs typeface="+mn-lt" pitchFamily="34" charset="-120"/>
              </a:rPr>
              <a:t>En semaine, d'étape en étape sur les golfs girondins, jusqu'à la grande finale.</a:t>
            </a:r>
            <a:endParaRPr lang="en-US" sz="1300" dirty="0"/>
          </a:p>
        </p:txBody>
      </p:sp>
      <p:sp>
        <p:nvSpPr>
          <p:cNvPr id="9" name="Text 6"/>
          <p:cNvSpPr txBox="1"/>
          <p:nvPr/>
        </p:nvSpPr>
        <p:spPr>
          <a:xfrm>
            <a:off x="1092200" y="3746500"/>
            <a:ext cx="4597400" cy="254000"/>
          </a:xfrm>
          <a:prstGeom prst="rect">
            <a:avLst/>
          </a:prstGeom>
          <a:noFill/>
          <a:ln/>
        </p:spPr>
        <p:txBody>
          <a:bodyPr wrap="square" lIns="0" tIns="0" rIns="0" bIns="0" rtlCol="0" anchor="t"/>
          <a:lstStyle/>
          <a:p>
            <a:pPr algn="l" indent="0" marL="0">
              <a:lnSpc>
                <a:spcPct val="125000"/>
              </a:lnSpc>
              <a:buNone/>
            </a:pPr>
            <a:r>
              <a:rPr lang="en-US" sz="1400" b="1" dirty="0">
                <a:solidFill>
                  <a:schemeClr val="tx1"/>
                </a:solidFill>
                <a:latin typeface="+mn-lt" pitchFamily="34" charset="0"/>
                <a:ea typeface="+mn-lt" pitchFamily="34" charset="-122"/>
                <a:cs typeface="+mn-lt" pitchFamily="34" charset="-120"/>
              </a:rPr>
              <a:t>Seniors Dames</a:t>
            </a:r>
            <a:endParaRPr lang="en-US" sz="1400" dirty="0"/>
          </a:p>
        </p:txBody>
      </p:sp>
      <p:sp>
        <p:nvSpPr>
          <p:cNvPr id="10" name="Text 7"/>
          <p:cNvSpPr txBox="1"/>
          <p:nvPr/>
        </p:nvSpPr>
        <p:spPr>
          <a:xfrm>
            <a:off x="1092200" y="4032250"/>
            <a:ext cx="4597400" cy="444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Piloté par Françoise Coulon · finale 2026 au Golf d'Arcachon</a:t>
            </a:r>
            <a:endParaRPr lang="en-US" sz="1200" dirty="0"/>
          </a:p>
        </p:txBody>
      </p:sp>
      <p:sp>
        <p:nvSpPr>
          <p:cNvPr id="11" name="Text 8"/>
          <p:cNvSpPr txBox="1"/>
          <p:nvPr/>
        </p:nvSpPr>
        <p:spPr>
          <a:xfrm>
            <a:off x="1092200" y="4635500"/>
            <a:ext cx="4597400" cy="254000"/>
          </a:xfrm>
          <a:prstGeom prst="rect">
            <a:avLst/>
          </a:prstGeom>
          <a:noFill/>
          <a:ln/>
        </p:spPr>
        <p:txBody>
          <a:bodyPr wrap="square" lIns="0" tIns="0" rIns="0" bIns="0" rtlCol="0" anchor="t"/>
          <a:lstStyle/>
          <a:p>
            <a:pPr algn="l" indent="0" marL="0">
              <a:lnSpc>
                <a:spcPct val="125000"/>
              </a:lnSpc>
              <a:buNone/>
            </a:pPr>
            <a:r>
              <a:rPr lang="en-US" sz="1400" b="1" dirty="0">
                <a:solidFill>
                  <a:schemeClr val="tx1"/>
                </a:solidFill>
                <a:latin typeface="+mn-lt" pitchFamily="34" charset="0"/>
                <a:ea typeface="+mn-lt" pitchFamily="34" charset="-122"/>
                <a:cs typeface="+mn-lt" pitchFamily="34" charset="-120"/>
              </a:rPr>
              <a:t>Seniors Messieurs</a:t>
            </a:r>
            <a:endParaRPr lang="en-US" sz="1400" dirty="0"/>
          </a:p>
        </p:txBody>
      </p:sp>
      <p:sp>
        <p:nvSpPr>
          <p:cNvPr id="12" name="Text 9"/>
          <p:cNvSpPr txBox="1"/>
          <p:nvPr/>
        </p:nvSpPr>
        <p:spPr>
          <a:xfrm>
            <a:off x="1092200" y="4921250"/>
            <a:ext cx="4597400" cy="444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Piloté par Bertrand Sota · finale 2026 au Golf de Bordeaux Lac</a:t>
            </a:r>
            <a:endParaRPr lang="en-US" sz="1200" dirty="0"/>
          </a:p>
        </p:txBody>
      </p:sp>
      <p:sp>
        <p:nvSpPr>
          <p:cNvPr id="13" name="Journée Dames"/>
          <p:cNvSpPr/>
          <p:nvPr/>
        </p:nvSpPr>
        <p:spPr>
          <a:xfrm>
            <a:off x="6223000" y="2032000"/>
            <a:ext cx="5156200" cy="3683000"/>
          </a:xfrm>
          <a:prstGeom prst="roundRect">
            <a:avLst>
              <a:gd name="adj" fmla="val 1986"/>
            </a:avLst>
          </a:prstGeom>
          <a:solidFill>
            <a:schemeClr val="tx2"/>
          </a:solidFill>
          <a:ln/>
        </p:spPr>
      </p:sp>
      <p:sp>
        <p:nvSpPr>
          <p:cNvPr id="14" name="Text 11"/>
          <p:cNvSpPr txBox="1"/>
          <p:nvPr/>
        </p:nvSpPr>
        <p:spPr>
          <a:xfrm>
            <a:off x="6502400" y="2311400"/>
            <a:ext cx="4597400" cy="457200"/>
          </a:xfrm>
          <a:prstGeom prst="rect">
            <a:avLst/>
          </a:prstGeom>
          <a:noFill/>
          <a:ln/>
        </p:spPr>
        <p:txBody>
          <a:bodyPr wrap="square" lIns="0" tIns="0" rIns="0" bIns="0" rtlCol="0" anchor="ctr"/>
          <a:lstStyle/>
          <a:p>
            <a:pPr algn="l" indent="0" marL="0">
              <a:lnSpc>
                <a:spcPct val="105000"/>
              </a:lnSpc>
              <a:buNone/>
            </a:pPr>
            <a:r>
              <a:rPr lang="en-US" sz="2200" b="1" dirty="0">
                <a:solidFill>
                  <a:schemeClr val="bg2"/>
                </a:solidFill>
                <a:latin typeface="+mj-lt" pitchFamily="34" charset="0"/>
                <a:ea typeface="+mj-lt" pitchFamily="34" charset="-122"/>
                <a:cs typeface="+mj-lt" pitchFamily="34" charset="-120"/>
              </a:rPr>
              <a:t>Journée Dames 2026</a:t>
            </a:r>
            <a:endParaRPr lang="en-US" sz="2200" dirty="0"/>
          </a:p>
        </p:txBody>
      </p:sp>
      <p:sp>
        <p:nvSpPr>
          <p:cNvPr id="15" name="Text 12"/>
          <p:cNvSpPr txBox="1"/>
          <p:nvPr/>
        </p:nvSpPr>
        <p:spPr>
          <a:xfrm>
            <a:off x="6502400" y="2984500"/>
            <a:ext cx="4597400" cy="508000"/>
          </a:xfrm>
          <a:prstGeom prst="rect">
            <a:avLst/>
          </a:prstGeom>
          <a:noFill/>
          <a:ln/>
        </p:spPr>
        <p:txBody>
          <a:bodyPr wrap="square" lIns="0" tIns="0" rIns="0" bIns="0" rtlCol="0" anchor="t"/>
          <a:lstStyle/>
          <a:p>
            <a:pPr algn="l" indent="0" marL="0">
              <a:lnSpc>
                <a:spcPct val="130000"/>
              </a:lnSpc>
              <a:buNone/>
            </a:pPr>
            <a:r>
              <a:rPr lang="en-US" sz="1300" dirty="0">
                <a:solidFill>
                  <a:srgbClr val="CFE0D3"/>
                </a:solidFill>
                <a:latin typeface="+mn-lt" pitchFamily="34" charset="0"/>
                <a:ea typeface="+mn-lt" pitchFamily="34" charset="-122"/>
                <a:cs typeface="+mn-lt" pitchFamily="34" charset="-120"/>
              </a:rPr>
              <a:t>2 avril, à Lacanau, en présence d'Emma Grechi, joueuse du LET.</a:t>
            </a:r>
            <a:endParaRPr lang="en-US" sz="1300" dirty="0"/>
          </a:p>
        </p:txBody>
      </p:sp>
      <p:sp>
        <p:nvSpPr>
          <p:cNvPr id="16" name="Text 13"/>
          <p:cNvSpPr txBox="1"/>
          <p:nvPr/>
        </p:nvSpPr>
        <p:spPr>
          <a:xfrm>
            <a:off x="6502400" y="3619500"/>
            <a:ext cx="1430867" cy="609600"/>
          </a:xfrm>
          <a:prstGeom prst="rect">
            <a:avLst/>
          </a:prstGeom>
          <a:noFill/>
          <a:ln/>
        </p:spPr>
        <p:txBody>
          <a:bodyPr wrap="square" lIns="0" tIns="0" rIns="0" bIns="0" rtlCol="0" anchor="ctr"/>
          <a:lstStyle/>
          <a:p>
            <a:pPr algn="l" indent="0" marL="0">
              <a:lnSpc>
                <a:spcPct val="105000"/>
              </a:lnSpc>
              <a:buNone/>
            </a:pPr>
            <a:r>
              <a:rPr lang="en-US" sz="3600" b="1" dirty="0">
                <a:solidFill>
                  <a:schemeClr val="accent4"/>
                </a:solidFill>
                <a:latin typeface="+mj-lt" pitchFamily="34" charset="0"/>
                <a:ea typeface="+mj-lt" pitchFamily="34" charset="-122"/>
                <a:cs typeface="+mj-lt" pitchFamily="34" charset="-120"/>
              </a:rPr>
              <a:t>60</a:t>
            </a:r>
            <a:endParaRPr lang="en-US" sz="3600" dirty="0"/>
          </a:p>
        </p:txBody>
      </p:sp>
      <p:sp>
        <p:nvSpPr>
          <p:cNvPr id="17" name="Text 14"/>
          <p:cNvSpPr txBox="1"/>
          <p:nvPr/>
        </p:nvSpPr>
        <p:spPr>
          <a:xfrm>
            <a:off x="6502400" y="4267200"/>
            <a:ext cx="1430867" cy="254000"/>
          </a:xfrm>
          <a:prstGeom prst="rect">
            <a:avLst/>
          </a:prstGeom>
          <a:noFill/>
          <a:ln/>
        </p:spPr>
        <p:txBody>
          <a:bodyPr wrap="square" lIns="0" tIns="0" rIns="0" bIns="0" rtlCol="0" anchor="t"/>
          <a:lstStyle/>
          <a:p>
            <a:pPr algn="l" indent="0" marL="0">
              <a:lnSpc>
                <a:spcPct val="125000"/>
              </a:lnSpc>
              <a:buNone/>
            </a:pPr>
            <a:r>
              <a:rPr lang="en-US" sz="1200" dirty="0">
                <a:solidFill>
                  <a:schemeClr val="bg2"/>
                </a:solidFill>
                <a:latin typeface="+mn-lt" pitchFamily="34" charset="0"/>
                <a:ea typeface="+mn-lt" pitchFamily="34" charset="-122"/>
                <a:cs typeface="+mn-lt" pitchFamily="34" charset="-120"/>
              </a:rPr>
              <a:t>participantes</a:t>
            </a:r>
            <a:endParaRPr lang="en-US" sz="1200" dirty="0"/>
          </a:p>
        </p:txBody>
      </p:sp>
      <p:sp>
        <p:nvSpPr>
          <p:cNvPr id="18" name="Text 15"/>
          <p:cNvSpPr txBox="1"/>
          <p:nvPr/>
        </p:nvSpPr>
        <p:spPr>
          <a:xfrm>
            <a:off x="8034867" y="3619500"/>
            <a:ext cx="1430867" cy="609600"/>
          </a:xfrm>
          <a:prstGeom prst="rect">
            <a:avLst/>
          </a:prstGeom>
          <a:noFill/>
          <a:ln/>
        </p:spPr>
        <p:txBody>
          <a:bodyPr wrap="square" lIns="0" tIns="0" rIns="0" bIns="0" rtlCol="0" anchor="ctr"/>
          <a:lstStyle/>
          <a:p>
            <a:pPr algn="l" indent="0" marL="0">
              <a:lnSpc>
                <a:spcPct val="105000"/>
              </a:lnSpc>
              <a:buNone/>
            </a:pPr>
            <a:r>
              <a:rPr lang="en-US" sz="3600" b="1" dirty="0">
                <a:solidFill>
                  <a:schemeClr val="accent4"/>
                </a:solidFill>
                <a:latin typeface="+mj-lt" pitchFamily="34" charset="0"/>
                <a:ea typeface="+mj-lt" pitchFamily="34" charset="-122"/>
                <a:cs typeface="+mj-lt" pitchFamily="34" charset="-120"/>
              </a:rPr>
              <a:t>10</a:t>
            </a:r>
            <a:endParaRPr lang="en-US" sz="3600" dirty="0"/>
          </a:p>
        </p:txBody>
      </p:sp>
      <p:sp>
        <p:nvSpPr>
          <p:cNvPr id="19" name="Text 16"/>
          <p:cNvSpPr txBox="1"/>
          <p:nvPr/>
        </p:nvSpPr>
        <p:spPr>
          <a:xfrm>
            <a:off x="8034867" y="4267200"/>
            <a:ext cx="1430867" cy="254000"/>
          </a:xfrm>
          <a:prstGeom prst="rect">
            <a:avLst/>
          </a:prstGeom>
          <a:noFill/>
          <a:ln/>
        </p:spPr>
        <p:txBody>
          <a:bodyPr wrap="square" lIns="0" tIns="0" rIns="0" bIns="0" rtlCol="0" anchor="t"/>
          <a:lstStyle/>
          <a:p>
            <a:pPr algn="l" indent="0" marL="0">
              <a:lnSpc>
                <a:spcPct val="125000"/>
              </a:lnSpc>
              <a:buNone/>
            </a:pPr>
            <a:r>
              <a:rPr lang="en-US" sz="1200" dirty="0">
                <a:solidFill>
                  <a:schemeClr val="bg2"/>
                </a:solidFill>
                <a:latin typeface="+mn-lt" pitchFamily="34" charset="0"/>
                <a:ea typeface="+mn-lt" pitchFamily="34" charset="-122"/>
                <a:cs typeface="+mn-lt" pitchFamily="34" charset="-120"/>
              </a:rPr>
              <a:t>débutantes</a:t>
            </a:r>
            <a:endParaRPr lang="en-US" sz="1200" dirty="0"/>
          </a:p>
        </p:txBody>
      </p:sp>
      <p:sp>
        <p:nvSpPr>
          <p:cNvPr id="20" name="Text 17"/>
          <p:cNvSpPr txBox="1"/>
          <p:nvPr/>
        </p:nvSpPr>
        <p:spPr>
          <a:xfrm>
            <a:off x="9567333" y="3619500"/>
            <a:ext cx="1430867" cy="609600"/>
          </a:xfrm>
          <a:prstGeom prst="rect">
            <a:avLst/>
          </a:prstGeom>
          <a:noFill/>
          <a:ln/>
        </p:spPr>
        <p:txBody>
          <a:bodyPr wrap="square" lIns="0" tIns="0" rIns="0" bIns="0" rtlCol="0" anchor="ctr"/>
          <a:lstStyle/>
          <a:p>
            <a:pPr algn="l" indent="0" marL="0">
              <a:lnSpc>
                <a:spcPct val="105000"/>
              </a:lnSpc>
              <a:buNone/>
            </a:pPr>
            <a:r>
              <a:rPr lang="en-US" sz="3600" b="1" dirty="0">
                <a:solidFill>
                  <a:schemeClr val="accent4"/>
                </a:solidFill>
                <a:latin typeface="+mj-lt" pitchFamily="34" charset="0"/>
                <a:ea typeface="+mj-lt" pitchFamily="34" charset="-122"/>
                <a:cs typeface="+mj-lt" pitchFamily="34" charset="-120"/>
              </a:rPr>
              <a:t>95 %</a:t>
            </a:r>
            <a:endParaRPr lang="en-US" sz="3600" dirty="0"/>
          </a:p>
        </p:txBody>
      </p:sp>
      <p:sp>
        <p:nvSpPr>
          <p:cNvPr id="21" name="Text 18"/>
          <p:cNvSpPr txBox="1"/>
          <p:nvPr/>
        </p:nvSpPr>
        <p:spPr>
          <a:xfrm>
            <a:off x="9567333" y="4267200"/>
            <a:ext cx="1430867" cy="254000"/>
          </a:xfrm>
          <a:prstGeom prst="rect">
            <a:avLst/>
          </a:prstGeom>
          <a:noFill/>
          <a:ln/>
        </p:spPr>
        <p:txBody>
          <a:bodyPr wrap="square" lIns="0" tIns="0" rIns="0" bIns="0" rtlCol="0" anchor="t"/>
          <a:lstStyle/>
          <a:p>
            <a:pPr algn="l" indent="0" marL="0">
              <a:lnSpc>
                <a:spcPct val="125000"/>
              </a:lnSpc>
              <a:buNone/>
            </a:pPr>
            <a:r>
              <a:rPr lang="en-US" sz="1200" dirty="0">
                <a:solidFill>
                  <a:schemeClr val="bg2"/>
                </a:solidFill>
                <a:latin typeface="+mn-lt" pitchFamily="34" charset="0"/>
                <a:ea typeface="+mn-lt" pitchFamily="34" charset="-122"/>
                <a:cs typeface="+mn-lt" pitchFamily="34" charset="-120"/>
              </a:rPr>
              <a:t>de satisfaction</a:t>
            </a:r>
            <a:endParaRPr lang="en-US" sz="1200" dirty="0"/>
          </a:p>
        </p:txBody>
      </p:sp>
      <p:sp>
        <p:nvSpPr>
          <p:cNvPr id="22" name="Text 19"/>
          <p:cNvSpPr txBox="1"/>
          <p:nvPr/>
        </p:nvSpPr>
        <p:spPr>
          <a:xfrm>
            <a:off x="6502400" y="4762500"/>
            <a:ext cx="4597400" cy="698500"/>
          </a:xfrm>
          <a:prstGeom prst="rect">
            <a:avLst/>
          </a:prstGeom>
          <a:noFill/>
          <a:ln/>
        </p:spPr>
        <p:txBody>
          <a:bodyPr wrap="square" lIns="0" tIns="0" rIns="0" bIns="0" rtlCol="0" anchor="t"/>
          <a:lstStyle/>
          <a:p>
            <a:pPr algn="l" indent="0" marL="0">
              <a:lnSpc>
                <a:spcPct val="130000"/>
              </a:lnSpc>
              <a:buNone/>
            </a:pPr>
            <a:r>
              <a:rPr lang="en-US" sz="1200" dirty="0">
                <a:solidFill>
                  <a:srgbClr val="CFE0D3"/>
                </a:solidFill>
                <a:latin typeface="+mn-lt" pitchFamily="34" charset="0"/>
                <a:ea typeface="+mn-lt" pitchFamily="34" charset="-122"/>
                <a:cs typeface="+mn-lt" pitchFamily="34" charset="-120"/>
              </a:rPr>
              <a:t>Avec DBF Automobiles, Srixon et UGOLF. Le golf au féminin, ce sont aussi des journées tout au long de la saison.</a:t>
            </a:r>
            <a:endParaRPr lang="en-US" sz="12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lIns="0" tIns="0" rIns="0" bIns="0" rtlCol="0" anchor="t"/>
          <a:lstStyle/>
          <a:p>
            <a:pPr indent="0" marL="0">
              <a:buNone/>
            </a:pPr>
            <a:r>
              <a:rPr lang="en-US" sz="1200" spc="400" kern="0" dirty="0">
                <a:solidFill>
                  <a:schemeClr val="accent3"/>
                </a:solidFill>
                <a:latin typeface="+mn-lt" pitchFamily="34" charset="0"/>
                <a:ea typeface="+mn-lt" pitchFamily="34" charset="-122"/>
                <a:cs typeface="+mn-lt" pitchFamily="34" charset="-120"/>
              </a:rPr>
              <a:t>NOS ACTIONS · UN GOLF POUR CHACUN</a:t>
            </a: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lIns="0" tIns="0" rIns="0" bIns="0" rtlCol="0" anchor="ctr"/>
          <a:lstStyle/>
          <a:p>
            <a:pPr algn="l" indent="0" marL="0">
              <a:buNone/>
            </a:pPr>
            <a:r>
              <a:rPr lang="en-US" sz="3000" b="1" dirty="0">
                <a:solidFill>
                  <a:schemeClr val="tx2"/>
                </a:solidFill>
              </a:rPr>
              <a:t>Pitch &amp; Putt, paragolf, golf scolaire</a:t>
            </a:r>
            <a:endParaRPr lang="en-US" sz="3000" dirty="0"/>
          </a:p>
        </p:txBody>
      </p:sp>
      <p:sp>
        <p:nvSpPr>
          <p:cNvPr id="4" name="Pitch &amp; Putt"/>
          <p:cNvSpPr/>
          <p:nvPr/>
        </p:nvSpPr>
        <p:spPr>
          <a:xfrm>
            <a:off x="812800" y="2032000"/>
            <a:ext cx="5080000" cy="3683000"/>
          </a:xfrm>
          <a:prstGeom prst="roundRect">
            <a:avLst>
              <a:gd name="adj" fmla="val 1986"/>
            </a:avLst>
          </a:prstGeom>
          <a:solidFill>
            <a:schemeClr val="tx2"/>
          </a:solidFill>
          <a:ln/>
        </p:spPr>
      </p:sp>
      <p:sp>
        <p:nvSpPr>
          <p:cNvPr id="5" name="Shape 3"/>
          <p:cNvSpPr/>
          <p:nvPr/>
        </p:nvSpPr>
        <p:spPr>
          <a:xfrm>
            <a:off x="1092200" y="2311400"/>
            <a:ext cx="457200" cy="457200"/>
          </a:xfrm>
          <a:prstGeom prst="ellipse">
            <a:avLst/>
          </a:prstGeom>
          <a:solidFill>
            <a:schemeClr val="accent2"/>
          </a:solidFill>
          <a:ln/>
        </p:spPr>
      </p:sp>
      <p:pic>
        <p:nvPicPr>
          <p:cNvPr id="6" name="Image 0" descr="preencoded.png">    </p:cNvPr>
          <p:cNvPicPr>
            <a:picLocks noChangeAspect="1"/>
          </p:cNvPicPr>
          <p:nvPr/>
        </p:nvPicPr>
        <p:blipFill>
          <a:blip r:embed="rId1"/>
          <a:stretch>
            <a:fillRect/>
          </a:stretch>
        </p:blipFill>
        <p:spPr>
          <a:xfrm>
            <a:off x="1215644" y="2434844"/>
            <a:ext cx="210312" cy="210312"/>
          </a:xfrm>
          <a:prstGeom prst="rect">
            <a:avLst/>
          </a:prstGeom>
        </p:spPr>
      </p:pic>
      <p:sp>
        <p:nvSpPr>
          <p:cNvPr id="7" name="Text 4"/>
          <p:cNvSpPr txBox="1"/>
          <p:nvPr/>
        </p:nvSpPr>
        <p:spPr>
          <a:xfrm>
            <a:off x="1092200" y="2921000"/>
            <a:ext cx="4521200" cy="698500"/>
          </a:xfrm>
          <a:prstGeom prst="rect">
            <a:avLst/>
          </a:prstGeom>
          <a:noFill/>
          <a:ln/>
        </p:spPr>
        <p:txBody>
          <a:bodyPr wrap="square" lIns="0" tIns="0" rIns="0" bIns="0" rtlCol="0" anchor="t"/>
          <a:lstStyle/>
          <a:p>
            <a:pPr algn="l" indent="0" marL="0">
              <a:lnSpc>
                <a:spcPct val="105000"/>
              </a:lnSpc>
              <a:buNone/>
            </a:pPr>
            <a:r>
              <a:rPr lang="en-US" sz="2200" b="1" dirty="0">
                <a:solidFill>
                  <a:schemeClr val="bg2"/>
                </a:solidFill>
                <a:latin typeface="+mj-lt" pitchFamily="34" charset="0"/>
                <a:ea typeface="+mj-lt" pitchFamily="34" charset="-122"/>
                <a:cs typeface="+mj-lt" pitchFamily="34" charset="-120"/>
              </a:rPr>
              <a:t>Championnat de Gironde de Pitch &amp; Putt</a:t>
            </a:r>
            <a:endParaRPr lang="en-US" sz="2200" dirty="0"/>
          </a:p>
        </p:txBody>
      </p:sp>
      <p:sp>
        <p:nvSpPr>
          <p:cNvPr id="8" name="Text 5"/>
          <p:cNvSpPr txBox="1"/>
          <p:nvPr/>
        </p:nvSpPr>
        <p:spPr>
          <a:xfrm>
            <a:off x="1092200" y="3683000"/>
            <a:ext cx="4521200" cy="1079500"/>
          </a:xfrm>
          <a:prstGeom prst="rect">
            <a:avLst/>
          </a:prstGeom>
          <a:noFill/>
          <a:ln/>
        </p:spPr>
        <p:txBody>
          <a:bodyPr wrap="square" lIns="0" tIns="0" rIns="0" bIns="0" rtlCol="0" anchor="t"/>
          <a:lstStyle/>
          <a:p>
            <a:pPr algn="l" indent="0" marL="0">
              <a:lnSpc>
                <a:spcPct val="130000"/>
              </a:lnSpc>
              <a:buNone/>
            </a:pPr>
            <a:r>
              <a:rPr lang="en-US" sz="1300" dirty="0">
                <a:solidFill>
                  <a:srgbClr val="CFE0D3"/>
                </a:solidFill>
                <a:latin typeface="+mn-lt" pitchFamily="34" charset="0"/>
                <a:ea typeface="+mn-lt" pitchFamily="34" charset="-122"/>
                <a:cs typeface="+mn-lt" pitchFamily="34" charset="-120"/>
              </a:rPr>
              <a:t>Des trous courts, des parties rapides et conviviales : la porte d'entrée idéale. Ouvert à tous les niveaux, joué en plusieurs tours sur les parcours du département, avec un classement individuel et un classement par équipes de clubs.</a:t>
            </a:r>
            <a:endParaRPr lang="en-US" sz="1300" dirty="0"/>
          </a:p>
        </p:txBody>
      </p:sp>
      <p:sp>
        <p:nvSpPr>
          <p:cNvPr id="9" name="Shape 6"/>
          <p:cNvSpPr/>
          <p:nvPr/>
        </p:nvSpPr>
        <p:spPr>
          <a:xfrm>
            <a:off x="1092200" y="4889500"/>
            <a:ext cx="4521200" cy="0"/>
          </a:xfrm>
          <a:prstGeom prst="line">
            <a:avLst/>
          </a:prstGeom>
          <a:noFill/>
          <a:ln w="9525">
            <a:solidFill>
              <a:srgbClr val="2F6B4A"/>
            </a:solidFill>
            <a:prstDash val="solid"/>
          </a:ln>
        </p:spPr>
      </p:sp>
      <p:sp>
        <p:nvSpPr>
          <p:cNvPr id="10" name="Text 7"/>
          <p:cNvSpPr txBox="1"/>
          <p:nvPr/>
        </p:nvSpPr>
        <p:spPr>
          <a:xfrm>
            <a:off x="1092200" y="5016500"/>
            <a:ext cx="2159000" cy="228600"/>
          </a:xfrm>
          <a:prstGeom prst="rect">
            <a:avLst/>
          </a:prstGeom>
          <a:noFill/>
          <a:ln/>
        </p:spPr>
        <p:txBody>
          <a:bodyPr wrap="square" lIns="0" tIns="0" rIns="0" bIns="0" rtlCol="0" anchor="t"/>
          <a:lstStyle/>
          <a:p>
            <a:pPr algn="l" indent="0" marL="0">
              <a:lnSpc>
                <a:spcPct val="125000"/>
              </a:lnSpc>
              <a:buNone/>
            </a:pPr>
            <a:r>
              <a:rPr lang="en-US" sz="1200" dirty="0">
                <a:solidFill>
                  <a:schemeClr val="accent4"/>
                </a:solidFill>
                <a:latin typeface="+mn-lt" pitchFamily="34" charset="0"/>
                <a:ea typeface="+mn-lt" pitchFamily="34" charset="-122"/>
                <a:cs typeface="+mn-lt" pitchFamily="34" charset="-120"/>
              </a:rPr>
              <a:t>Finale individuelle</a:t>
            </a:r>
            <a:endParaRPr lang="en-US" sz="1200" dirty="0"/>
          </a:p>
        </p:txBody>
      </p:sp>
      <p:sp>
        <p:nvSpPr>
          <p:cNvPr id="11" name="Text 8"/>
          <p:cNvSpPr txBox="1"/>
          <p:nvPr/>
        </p:nvSpPr>
        <p:spPr>
          <a:xfrm>
            <a:off x="1092200" y="5245100"/>
            <a:ext cx="2159000" cy="254000"/>
          </a:xfrm>
          <a:prstGeom prst="rect">
            <a:avLst/>
          </a:prstGeom>
          <a:noFill/>
          <a:ln/>
        </p:spPr>
        <p:txBody>
          <a:bodyPr wrap="square" lIns="0" tIns="0" rIns="0" bIns="0" rtlCol="0" anchor="t"/>
          <a:lstStyle/>
          <a:p>
            <a:pPr algn="l" indent="0" marL="0">
              <a:lnSpc>
                <a:spcPct val="125000"/>
              </a:lnSpc>
              <a:buNone/>
            </a:pPr>
            <a:r>
              <a:rPr lang="en-US" sz="1200" dirty="0">
                <a:solidFill>
                  <a:schemeClr val="bg2"/>
                </a:solidFill>
                <a:latin typeface="+mn-lt" pitchFamily="34" charset="0"/>
                <a:ea typeface="+mn-lt" pitchFamily="34" charset="-122"/>
                <a:cs typeface="+mn-lt" pitchFamily="34" charset="-120"/>
              </a:rPr>
              <a:t>4 octobre · Golf du Baganais</a:t>
            </a:r>
            <a:endParaRPr lang="en-US" sz="1200" dirty="0"/>
          </a:p>
        </p:txBody>
      </p:sp>
      <p:sp>
        <p:nvSpPr>
          <p:cNvPr id="12" name="Text 9"/>
          <p:cNvSpPr txBox="1"/>
          <p:nvPr/>
        </p:nvSpPr>
        <p:spPr>
          <a:xfrm>
            <a:off x="3352800" y="5016500"/>
            <a:ext cx="2159000" cy="228600"/>
          </a:xfrm>
          <a:prstGeom prst="rect">
            <a:avLst/>
          </a:prstGeom>
          <a:noFill/>
          <a:ln/>
        </p:spPr>
        <p:txBody>
          <a:bodyPr wrap="square" lIns="0" tIns="0" rIns="0" bIns="0" rtlCol="0" anchor="t"/>
          <a:lstStyle/>
          <a:p>
            <a:pPr algn="l" indent="0" marL="0">
              <a:lnSpc>
                <a:spcPct val="125000"/>
              </a:lnSpc>
              <a:buNone/>
            </a:pPr>
            <a:r>
              <a:rPr lang="en-US" sz="1200" dirty="0">
                <a:solidFill>
                  <a:schemeClr val="accent4"/>
                </a:solidFill>
                <a:latin typeface="+mn-lt" pitchFamily="34" charset="0"/>
                <a:ea typeface="+mn-lt" pitchFamily="34" charset="-122"/>
                <a:cs typeface="+mn-lt" pitchFamily="34" charset="-120"/>
              </a:rPr>
              <a:t>Finale interclubs</a:t>
            </a:r>
            <a:endParaRPr lang="en-US" sz="1200" dirty="0"/>
          </a:p>
        </p:txBody>
      </p:sp>
      <p:sp>
        <p:nvSpPr>
          <p:cNvPr id="13" name="Text 10"/>
          <p:cNvSpPr txBox="1"/>
          <p:nvPr/>
        </p:nvSpPr>
        <p:spPr>
          <a:xfrm>
            <a:off x="3352800" y="5245100"/>
            <a:ext cx="2159000" cy="254000"/>
          </a:xfrm>
          <a:prstGeom prst="rect">
            <a:avLst/>
          </a:prstGeom>
          <a:noFill/>
          <a:ln/>
        </p:spPr>
        <p:txBody>
          <a:bodyPr wrap="square" lIns="0" tIns="0" rIns="0" bIns="0" rtlCol="0" anchor="t"/>
          <a:lstStyle/>
          <a:p>
            <a:pPr algn="l" indent="0" marL="0">
              <a:lnSpc>
                <a:spcPct val="125000"/>
              </a:lnSpc>
              <a:buNone/>
            </a:pPr>
            <a:r>
              <a:rPr lang="en-US" sz="1200" dirty="0">
                <a:solidFill>
                  <a:schemeClr val="bg2"/>
                </a:solidFill>
                <a:latin typeface="+mn-lt" pitchFamily="34" charset="0"/>
                <a:ea typeface="+mn-lt" pitchFamily="34" charset="-122"/>
                <a:cs typeface="+mn-lt" pitchFamily="34" charset="-120"/>
              </a:rPr>
              <a:t>18 octobre · Golf de Cameyrac</a:t>
            </a:r>
            <a:endParaRPr lang="en-US" sz="1200" dirty="0"/>
          </a:p>
        </p:txBody>
      </p:sp>
      <p:sp>
        <p:nvSpPr>
          <p:cNvPr id="14" name="Paragolf"/>
          <p:cNvSpPr/>
          <p:nvPr/>
        </p:nvSpPr>
        <p:spPr>
          <a:xfrm>
            <a:off x="6096000" y="2032000"/>
            <a:ext cx="2540000" cy="3683000"/>
          </a:xfrm>
          <a:prstGeom prst="roundRect">
            <a:avLst>
              <a:gd name="adj" fmla="val 2880"/>
            </a:avLst>
          </a:prstGeom>
          <a:solidFill>
            <a:schemeClr val="bg1"/>
          </a:solidFill>
          <a:ln w="9525">
            <a:solidFill>
              <a:schemeClr val="accent6"/>
            </a:solidFill>
            <a:prstDash val="solid"/>
          </a:ln>
        </p:spPr>
      </p:sp>
      <p:sp>
        <p:nvSpPr>
          <p:cNvPr id="15" name="Shape 12"/>
          <p:cNvSpPr/>
          <p:nvPr/>
        </p:nvSpPr>
        <p:spPr>
          <a:xfrm>
            <a:off x="6350000" y="2311400"/>
            <a:ext cx="457200" cy="457200"/>
          </a:xfrm>
          <a:prstGeom prst="ellipse">
            <a:avLst/>
          </a:prstGeom>
          <a:solidFill>
            <a:schemeClr val="accent1"/>
          </a:solidFill>
          <a:ln/>
        </p:spPr>
      </p:sp>
      <p:pic>
        <p:nvPicPr>
          <p:cNvPr id="16" name="Image 1" descr="preencoded.png">    </p:cNvPr>
          <p:cNvPicPr>
            <a:picLocks noChangeAspect="1"/>
          </p:cNvPicPr>
          <p:nvPr/>
        </p:nvPicPr>
        <p:blipFill>
          <a:blip r:embed="rId2"/>
          <a:stretch>
            <a:fillRect/>
          </a:stretch>
        </p:blipFill>
        <p:spPr>
          <a:xfrm>
            <a:off x="6473444" y="2434844"/>
            <a:ext cx="210312" cy="210312"/>
          </a:xfrm>
          <a:prstGeom prst="rect">
            <a:avLst/>
          </a:prstGeom>
        </p:spPr>
      </p:pic>
      <p:sp>
        <p:nvSpPr>
          <p:cNvPr id="17" name="Text 13"/>
          <p:cNvSpPr txBox="1"/>
          <p:nvPr/>
        </p:nvSpPr>
        <p:spPr>
          <a:xfrm>
            <a:off x="6350000" y="2921000"/>
            <a:ext cx="2032000" cy="381000"/>
          </a:xfrm>
          <a:prstGeom prst="rect">
            <a:avLst/>
          </a:prstGeom>
          <a:noFill/>
          <a:ln/>
        </p:spPr>
        <p:txBody>
          <a:bodyPr wrap="square" lIns="0" tIns="0" rIns="0" bIns="0" rtlCol="0" anchor="t"/>
          <a:lstStyle/>
          <a:p>
            <a:pPr algn="l" indent="0" marL="0">
              <a:lnSpc>
                <a:spcPct val="105000"/>
              </a:lnSpc>
              <a:buNone/>
            </a:pPr>
            <a:r>
              <a:rPr lang="en-US" sz="2200" b="1" dirty="0">
                <a:solidFill>
                  <a:schemeClr val="tx2"/>
                </a:solidFill>
                <a:latin typeface="+mj-lt" pitchFamily="34" charset="0"/>
                <a:ea typeface="+mj-lt" pitchFamily="34" charset="-122"/>
                <a:cs typeface="+mj-lt" pitchFamily="34" charset="-120"/>
              </a:rPr>
              <a:t>Paragolf</a:t>
            </a:r>
            <a:endParaRPr lang="en-US" sz="2200" dirty="0"/>
          </a:p>
        </p:txBody>
      </p:sp>
      <p:sp>
        <p:nvSpPr>
          <p:cNvPr id="18" name="Text 14"/>
          <p:cNvSpPr txBox="1"/>
          <p:nvPr/>
        </p:nvSpPr>
        <p:spPr>
          <a:xfrm>
            <a:off x="6350000" y="3429000"/>
            <a:ext cx="2032000" cy="1397000"/>
          </a:xfrm>
          <a:prstGeom prst="rect">
            <a:avLst/>
          </a:prstGeom>
          <a:noFill/>
          <a:ln/>
        </p:spPr>
        <p:txBody>
          <a:bodyPr wrap="square" lIns="0" tIns="0" rIns="0" bIns="0" rtlCol="0" anchor="t"/>
          <a:lstStyle/>
          <a:p>
            <a:pPr algn="l" indent="0" marL="0">
              <a:lnSpc>
                <a:spcPct val="130000"/>
              </a:lnSpc>
              <a:buNone/>
            </a:pPr>
            <a:r>
              <a:rPr lang="en-US" sz="1300" dirty="0">
                <a:solidFill>
                  <a:schemeClr val="accent5"/>
                </a:solidFill>
                <a:latin typeface="+mn-lt" pitchFamily="34" charset="0"/>
                <a:ea typeface="+mn-lt" pitchFamily="34" charset="-122"/>
                <a:cs typeface="+mn-lt" pitchFamily="34" charset="-120"/>
              </a:rPr>
              <a:t>Le golf s'adapte à de nombreuses situations de handicap. Une commission dédiée oriente chaque joueur.</a:t>
            </a:r>
            <a:endParaRPr lang="en-US" sz="1300" dirty="0"/>
          </a:p>
        </p:txBody>
      </p:sp>
      <p:sp>
        <p:nvSpPr>
          <p:cNvPr id="19" name="Text 15"/>
          <p:cNvSpPr txBox="1"/>
          <p:nvPr/>
        </p:nvSpPr>
        <p:spPr>
          <a:xfrm>
            <a:off x="6350000" y="5207000"/>
            <a:ext cx="2032000" cy="254000"/>
          </a:xfrm>
          <a:prstGeom prst="rect">
            <a:avLst/>
          </a:prstGeom>
          <a:noFill/>
          <a:ln/>
        </p:spPr>
        <p:txBody>
          <a:bodyPr wrap="square" lIns="0" tIns="0" rIns="0" bIns="0" rtlCol="0" anchor="t"/>
          <a:lstStyle/>
          <a:p>
            <a:pPr algn="l" indent="0" marL="0">
              <a:lnSpc>
                <a:spcPct val="125000"/>
              </a:lnSpc>
              <a:buNone/>
            </a:pPr>
            <a:r>
              <a:rPr lang="en-US" sz="1200" dirty="0">
                <a:solidFill>
                  <a:schemeClr val="accent3"/>
                </a:solidFill>
                <a:latin typeface="+mn-lt" pitchFamily="34" charset="0"/>
                <a:ea typeface="+mn-lt" pitchFamily="34" charset="-122"/>
                <a:cs typeface="+mn-lt" pitchFamily="34" charset="-120"/>
              </a:rPr>
              <a:t>Christophe Bonin</a:t>
            </a:r>
            <a:endParaRPr lang="en-US" sz="1200" dirty="0"/>
          </a:p>
        </p:txBody>
      </p:sp>
      <p:sp>
        <p:nvSpPr>
          <p:cNvPr id="20" name="Golf scolaire"/>
          <p:cNvSpPr/>
          <p:nvPr/>
        </p:nvSpPr>
        <p:spPr>
          <a:xfrm>
            <a:off x="8839200" y="2032000"/>
            <a:ext cx="2540000" cy="3683000"/>
          </a:xfrm>
          <a:prstGeom prst="roundRect">
            <a:avLst>
              <a:gd name="adj" fmla="val 2880"/>
            </a:avLst>
          </a:prstGeom>
          <a:solidFill>
            <a:schemeClr val="bg1"/>
          </a:solidFill>
          <a:ln w="9525">
            <a:solidFill>
              <a:schemeClr val="accent6"/>
            </a:solidFill>
            <a:prstDash val="solid"/>
          </a:ln>
        </p:spPr>
      </p:sp>
      <p:sp>
        <p:nvSpPr>
          <p:cNvPr id="21" name="Shape 17"/>
          <p:cNvSpPr/>
          <p:nvPr/>
        </p:nvSpPr>
        <p:spPr>
          <a:xfrm>
            <a:off x="9093200" y="2311400"/>
            <a:ext cx="457200" cy="457200"/>
          </a:xfrm>
          <a:prstGeom prst="ellipse">
            <a:avLst/>
          </a:prstGeom>
          <a:solidFill>
            <a:schemeClr val="accent1"/>
          </a:solidFill>
          <a:ln/>
        </p:spPr>
      </p:sp>
      <p:pic>
        <p:nvPicPr>
          <p:cNvPr id="22" name="Image 2" descr="preencoded.png">    </p:cNvPr>
          <p:cNvPicPr>
            <a:picLocks noChangeAspect="1"/>
          </p:cNvPicPr>
          <p:nvPr/>
        </p:nvPicPr>
        <p:blipFill>
          <a:blip r:embed="rId3"/>
          <a:stretch>
            <a:fillRect/>
          </a:stretch>
        </p:blipFill>
        <p:spPr>
          <a:xfrm>
            <a:off x="9216644" y="2434844"/>
            <a:ext cx="210312" cy="210312"/>
          </a:xfrm>
          <a:prstGeom prst="rect">
            <a:avLst/>
          </a:prstGeom>
        </p:spPr>
      </p:pic>
      <p:sp>
        <p:nvSpPr>
          <p:cNvPr id="23" name="Text 18"/>
          <p:cNvSpPr txBox="1"/>
          <p:nvPr/>
        </p:nvSpPr>
        <p:spPr>
          <a:xfrm>
            <a:off x="9093200" y="2921000"/>
            <a:ext cx="2032000" cy="381000"/>
          </a:xfrm>
          <a:prstGeom prst="rect">
            <a:avLst/>
          </a:prstGeom>
          <a:noFill/>
          <a:ln/>
        </p:spPr>
        <p:txBody>
          <a:bodyPr wrap="square" lIns="0" tIns="0" rIns="0" bIns="0" rtlCol="0" anchor="t"/>
          <a:lstStyle/>
          <a:p>
            <a:pPr algn="l" indent="0" marL="0">
              <a:lnSpc>
                <a:spcPct val="105000"/>
              </a:lnSpc>
              <a:buNone/>
            </a:pPr>
            <a:r>
              <a:rPr lang="en-US" sz="2200" b="1" dirty="0">
                <a:solidFill>
                  <a:schemeClr val="tx2"/>
                </a:solidFill>
                <a:latin typeface="+mj-lt" pitchFamily="34" charset="0"/>
                <a:ea typeface="+mj-lt" pitchFamily="34" charset="-122"/>
                <a:cs typeface="+mj-lt" pitchFamily="34" charset="-120"/>
              </a:rPr>
              <a:t>Golf scolaire</a:t>
            </a:r>
            <a:endParaRPr lang="en-US" sz="2200" dirty="0"/>
          </a:p>
        </p:txBody>
      </p:sp>
      <p:sp>
        <p:nvSpPr>
          <p:cNvPr id="24" name="Text 19"/>
          <p:cNvSpPr txBox="1"/>
          <p:nvPr/>
        </p:nvSpPr>
        <p:spPr>
          <a:xfrm>
            <a:off x="9093200" y="3429000"/>
            <a:ext cx="2032000" cy="1397000"/>
          </a:xfrm>
          <a:prstGeom prst="rect">
            <a:avLst/>
          </a:prstGeom>
          <a:noFill/>
          <a:ln/>
        </p:spPr>
        <p:txBody>
          <a:bodyPr wrap="square" lIns="0" tIns="0" rIns="0" bIns="0" rtlCol="0" anchor="t"/>
          <a:lstStyle/>
          <a:p>
            <a:pPr algn="l" indent="0" marL="0">
              <a:lnSpc>
                <a:spcPct val="130000"/>
              </a:lnSpc>
              <a:buNone/>
            </a:pPr>
            <a:r>
              <a:rPr lang="en-US" sz="1300" dirty="0">
                <a:solidFill>
                  <a:schemeClr val="accent5"/>
                </a:solidFill>
                <a:latin typeface="+mn-lt" pitchFamily="34" charset="0"/>
                <a:ea typeface="+mn-lt" pitchFamily="34" charset="-122"/>
                <a:cs typeface="+mn-lt" pitchFamily="34" charset="-120"/>
              </a:rPr>
              <a:t>Une commission dédiée au golf à l'école.</a:t>
            </a:r>
            <a:endParaRPr lang="en-US" sz="1300" dirty="0"/>
          </a:p>
        </p:txBody>
      </p:sp>
      <p:sp>
        <p:nvSpPr>
          <p:cNvPr id="25" name="Text 20"/>
          <p:cNvSpPr txBox="1"/>
          <p:nvPr/>
        </p:nvSpPr>
        <p:spPr>
          <a:xfrm>
            <a:off x="9093200" y="5207000"/>
            <a:ext cx="2032000" cy="254000"/>
          </a:xfrm>
          <a:prstGeom prst="rect">
            <a:avLst/>
          </a:prstGeom>
          <a:noFill/>
          <a:ln/>
        </p:spPr>
        <p:txBody>
          <a:bodyPr wrap="square" lIns="0" tIns="0" rIns="0" bIns="0" rtlCol="0" anchor="t"/>
          <a:lstStyle/>
          <a:p>
            <a:pPr algn="l" indent="0" marL="0">
              <a:lnSpc>
                <a:spcPct val="125000"/>
              </a:lnSpc>
              <a:buNone/>
            </a:pPr>
            <a:r>
              <a:rPr lang="en-US" sz="1200" dirty="0">
                <a:solidFill>
                  <a:schemeClr val="accent3"/>
                </a:solidFill>
                <a:latin typeface="+mn-lt" pitchFamily="34" charset="0"/>
                <a:ea typeface="+mn-lt" pitchFamily="34" charset="-122"/>
                <a:cs typeface="+mn-lt" pitchFamily="34" charset="-120"/>
              </a:rPr>
              <a:t>Robert Sauvaget</a:t>
            </a:r>
            <a:endParaRPr lang="en-US" sz="12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DF8"/>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lIns="0" tIns="0" rIns="0" bIns="0" rtlCol="0" anchor="t"/>
          <a:lstStyle/>
          <a:p>
            <a:pPr indent="0" marL="0">
              <a:buNone/>
            </a:pPr>
            <a:r>
              <a:rPr lang="en-US" sz="1200" spc="400" kern="0" dirty="0">
                <a:solidFill>
                  <a:schemeClr val="accent3"/>
                </a:solidFill>
                <a:latin typeface="+mn-lt" pitchFamily="34" charset="0"/>
                <a:ea typeface="+mn-lt" pitchFamily="34" charset="-122"/>
                <a:cs typeface="+mn-lt" pitchFamily="34" charset="-120"/>
              </a:rPr>
              <a:t>NOS ACTIONS · LA SAISON 2026</a:t>
            </a: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lIns="0" tIns="0" rIns="0" bIns="0" rtlCol="0" anchor="ctr"/>
          <a:lstStyle/>
          <a:p>
            <a:pPr algn="l" indent="0" marL="0">
              <a:buNone/>
            </a:pPr>
            <a:r>
              <a:rPr lang="en-US" sz="3000" b="1" dirty="0">
                <a:solidFill>
                  <a:schemeClr val="tx2"/>
                </a:solidFill>
              </a:rPr>
              <a:t>De février à octobre, sur tous les parcours</a:t>
            </a:r>
            <a:endParaRPr lang="en-US" sz="3000" dirty="0"/>
          </a:p>
        </p:txBody>
      </p:sp>
      <p:sp>
        <p:nvSpPr>
          <p:cNvPr id="4" name="Shape 2"/>
          <p:cNvSpPr/>
          <p:nvPr/>
        </p:nvSpPr>
        <p:spPr>
          <a:xfrm>
            <a:off x="812800" y="2235200"/>
            <a:ext cx="10566400" cy="0"/>
          </a:xfrm>
          <a:prstGeom prst="line">
            <a:avLst/>
          </a:prstGeom>
          <a:noFill/>
          <a:ln w="25400">
            <a:solidFill>
              <a:schemeClr val="accent6"/>
            </a:solidFill>
            <a:prstDash val="solid"/>
          </a:ln>
        </p:spPr>
      </p:sp>
      <p:sp>
        <p:nvSpPr>
          <p:cNvPr id="5" name="Shape 3"/>
          <p:cNvSpPr/>
          <p:nvPr/>
        </p:nvSpPr>
        <p:spPr>
          <a:xfrm>
            <a:off x="812800" y="2159000"/>
            <a:ext cx="152400" cy="152400"/>
          </a:xfrm>
          <a:prstGeom prst="ellipse">
            <a:avLst/>
          </a:prstGeom>
          <a:solidFill>
            <a:schemeClr val="accent1"/>
          </a:solidFill>
          <a:ln/>
        </p:spPr>
      </p:sp>
      <p:sp>
        <p:nvSpPr>
          <p:cNvPr id="6" name="Text 4"/>
          <p:cNvSpPr txBox="1"/>
          <p:nvPr/>
        </p:nvSpPr>
        <p:spPr>
          <a:xfrm>
            <a:off x="812800" y="2438400"/>
            <a:ext cx="1422400" cy="330200"/>
          </a:xfrm>
          <a:prstGeom prst="rect">
            <a:avLst/>
          </a:prstGeom>
          <a:noFill/>
          <a:ln/>
        </p:spPr>
        <p:txBody>
          <a:bodyPr wrap="square" lIns="0" tIns="0" rIns="0" bIns="0" rtlCol="0" anchor="t"/>
          <a:lstStyle/>
          <a:p>
            <a:pPr algn="l" indent="0" marL="0">
              <a:lnSpc>
                <a:spcPct val="105000"/>
              </a:lnSpc>
              <a:buNone/>
            </a:pPr>
            <a:r>
              <a:rPr lang="en-US" sz="1600" b="1" dirty="0">
                <a:solidFill>
                  <a:schemeClr val="tx2"/>
                </a:solidFill>
                <a:latin typeface="+mj-lt" pitchFamily="34" charset="0"/>
                <a:ea typeface="+mj-lt" pitchFamily="34" charset="-122"/>
                <a:cs typeface="+mj-lt" pitchFamily="34" charset="-120"/>
              </a:rPr>
              <a:t>Février</a:t>
            </a:r>
            <a:endParaRPr lang="en-US" sz="1600" dirty="0"/>
          </a:p>
        </p:txBody>
      </p:sp>
      <p:sp>
        <p:nvSpPr>
          <p:cNvPr id="7" name="Text 5"/>
          <p:cNvSpPr txBox="1"/>
          <p:nvPr/>
        </p:nvSpPr>
        <p:spPr>
          <a:xfrm>
            <a:off x="812800" y="2870200"/>
            <a:ext cx="1422400" cy="1905000"/>
          </a:xfrm>
          <a:prstGeom prst="rect">
            <a:avLst/>
          </a:prstGeom>
          <a:noFill/>
          <a:ln/>
        </p:spPr>
        <p:txBody>
          <a:bodyPr wrap="square" lIns="0" tIns="0" rIns="0" bIns="0" rtlCol="0" anchor="t"/>
          <a:lstStyle/>
          <a:p>
            <a:pPr indent="0" marL="0">
              <a:lnSpc>
                <a:spcPct val="125000"/>
              </a:lnSpc>
              <a:spcAft>
                <a:spcPts val="800"/>
              </a:spcAft>
              <a:buNone/>
            </a:pPr>
            <a:r>
              <a:rPr lang="en-US" sz="1200" dirty="0">
                <a:solidFill>
                  <a:schemeClr val="accent5"/>
                </a:solidFill>
                <a:latin typeface="+mn-lt" pitchFamily="34" charset="0"/>
                <a:ea typeface="+mn-lt" pitchFamily="34" charset="-122"/>
                <a:cs typeface="+mn-lt" pitchFamily="34" charset="-120"/>
              </a:rPr>
              <a:t>Seniors Hommes</a:t>
            </a:r>
            <a:endParaRPr lang="en-US" sz="1200" dirty="0"/>
          </a:p>
          <a:p>
            <a:pPr indent="0" marL="0">
              <a:lnSpc>
                <a:spcPct val="125000"/>
              </a:lnSpc>
              <a:spcAft>
                <a:spcPts val="800"/>
              </a:spcAft>
              <a:buNone/>
            </a:pPr>
            <a:r>
              <a:rPr lang="en-US" sz="1200" dirty="0">
                <a:solidFill>
                  <a:schemeClr val="accent5"/>
                </a:solidFill>
                <a:latin typeface="+mn-lt" pitchFamily="34" charset="0"/>
                <a:ea typeface="+mn-lt" pitchFamily="34" charset="-122"/>
                <a:cs typeface="+mn-lt" pitchFamily="34" charset="-120"/>
              </a:rPr>
              <a:t>Golf au Féminin</a:t>
            </a:r>
            <a:endParaRPr lang="en-US" sz="1200" dirty="0"/>
          </a:p>
        </p:txBody>
      </p:sp>
      <p:sp>
        <p:nvSpPr>
          <p:cNvPr id="8" name="Shape 6"/>
          <p:cNvSpPr/>
          <p:nvPr/>
        </p:nvSpPr>
        <p:spPr>
          <a:xfrm>
            <a:off x="2336800" y="2159000"/>
            <a:ext cx="152400" cy="152400"/>
          </a:xfrm>
          <a:prstGeom prst="ellipse">
            <a:avLst/>
          </a:prstGeom>
          <a:solidFill>
            <a:schemeClr val="accent1"/>
          </a:solidFill>
          <a:ln/>
        </p:spPr>
      </p:sp>
      <p:sp>
        <p:nvSpPr>
          <p:cNvPr id="9" name="Text 7"/>
          <p:cNvSpPr txBox="1"/>
          <p:nvPr/>
        </p:nvSpPr>
        <p:spPr>
          <a:xfrm>
            <a:off x="2336800" y="2438400"/>
            <a:ext cx="1422400" cy="330200"/>
          </a:xfrm>
          <a:prstGeom prst="rect">
            <a:avLst/>
          </a:prstGeom>
          <a:noFill/>
          <a:ln/>
        </p:spPr>
        <p:txBody>
          <a:bodyPr wrap="square" lIns="0" tIns="0" rIns="0" bIns="0" rtlCol="0" anchor="t"/>
          <a:lstStyle/>
          <a:p>
            <a:pPr algn="l" indent="0" marL="0">
              <a:lnSpc>
                <a:spcPct val="105000"/>
              </a:lnSpc>
              <a:buNone/>
            </a:pPr>
            <a:r>
              <a:rPr lang="en-US" sz="1600" b="1" dirty="0">
                <a:solidFill>
                  <a:schemeClr val="tx2"/>
                </a:solidFill>
                <a:latin typeface="+mj-lt" pitchFamily="34" charset="0"/>
                <a:ea typeface="+mj-lt" pitchFamily="34" charset="-122"/>
                <a:cs typeface="+mj-lt" pitchFamily="34" charset="-120"/>
              </a:rPr>
              <a:t>Mars</a:t>
            </a:r>
            <a:endParaRPr lang="en-US" sz="1600" dirty="0"/>
          </a:p>
        </p:txBody>
      </p:sp>
      <p:sp>
        <p:nvSpPr>
          <p:cNvPr id="10" name="Text 8"/>
          <p:cNvSpPr txBox="1"/>
          <p:nvPr/>
        </p:nvSpPr>
        <p:spPr>
          <a:xfrm>
            <a:off x="2336800" y="2870200"/>
            <a:ext cx="1422400" cy="1905000"/>
          </a:xfrm>
          <a:prstGeom prst="rect">
            <a:avLst/>
          </a:prstGeom>
          <a:noFill/>
          <a:ln/>
        </p:spPr>
        <p:txBody>
          <a:bodyPr wrap="square" lIns="0" tIns="0" rIns="0" bIns="0" rtlCol="0" anchor="t"/>
          <a:lstStyle/>
          <a:p>
            <a:pPr indent="0" marL="0">
              <a:lnSpc>
                <a:spcPct val="125000"/>
              </a:lnSpc>
              <a:spcAft>
                <a:spcPts val="800"/>
              </a:spcAft>
              <a:buNone/>
            </a:pPr>
            <a:r>
              <a:rPr lang="en-US" sz="1200" dirty="0">
                <a:solidFill>
                  <a:schemeClr val="accent5"/>
                </a:solidFill>
                <a:latin typeface="+mn-lt" pitchFamily="34" charset="0"/>
                <a:ea typeface="+mn-lt" pitchFamily="34" charset="-122"/>
                <a:cs typeface="+mn-lt" pitchFamily="34" charset="-120"/>
              </a:rPr>
              <a:t>Pitch &amp; Putt Tour</a:t>
            </a:r>
            <a:endParaRPr lang="en-US" sz="1200" dirty="0"/>
          </a:p>
          <a:p>
            <a:pPr indent="0" marL="0">
              <a:lnSpc>
                <a:spcPct val="125000"/>
              </a:lnSpc>
              <a:spcAft>
                <a:spcPts val="800"/>
              </a:spcAft>
              <a:buNone/>
            </a:pPr>
            <a:r>
              <a:rPr lang="en-US" sz="1200" dirty="0">
                <a:solidFill>
                  <a:schemeClr val="accent5"/>
                </a:solidFill>
                <a:latin typeface="+mn-lt" pitchFamily="34" charset="0"/>
                <a:ea typeface="+mn-lt" pitchFamily="34" charset="-122"/>
                <a:cs typeface="+mn-lt" pitchFamily="34" charset="-120"/>
              </a:rPr>
              <a:t>Circuits seniors</a:t>
            </a:r>
            <a:endParaRPr lang="en-US" sz="1200" dirty="0"/>
          </a:p>
          <a:p>
            <a:pPr indent="0" marL="0">
              <a:lnSpc>
                <a:spcPct val="125000"/>
              </a:lnSpc>
              <a:spcAft>
                <a:spcPts val="800"/>
              </a:spcAft>
              <a:buNone/>
            </a:pPr>
            <a:r>
              <a:rPr lang="en-US" sz="1200" dirty="0">
                <a:solidFill>
                  <a:schemeClr val="accent5"/>
                </a:solidFill>
                <a:latin typeface="+mn-lt" pitchFamily="34" charset="0"/>
                <a:ea typeface="+mn-lt" pitchFamily="34" charset="-122"/>
                <a:cs typeface="+mn-lt" pitchFamily="34" charset="-120"/>
              </a:rPr>
              <a:t>Benjamins / Minimes</a:t>
            </a:r>
            <a:endParaRPr lang="en-US" sz="1200" dirty="0"/>
          </a:p>
        </p:txBody>
      </p:sp>
      <p:sp>
        <p:nvSpPr>
          <p:cNvPr id="11" name="Shape 9"/>
          <p:cNvSpPr/>
          <p:nvPr/>
        </p:nvSpPr>
        <p:spPr>
          <a:xfrm>
            <a:off x="3860800" y="2159000"/>
            <a:ext cx="152400" cy="152400"/>
          </a:xfrm>
          <a:prstGeom prst="ellipse">
            <a:avLst/>
          </a:prstGeom>
          <a:solidFill>
            <a:schemeClr val="accent1"/>
          </a:solidFill>
          <a:ln/>
        </p:spPr>
      </p:sp>
      <p:sp>
        <p:nvSpPr>
          <p:cNvPr id="12" name="Text 10"/>
          <p:cNvSpPr txBox="1"/>
          <p:nvPr/>
        </p:nvSpPr>
        <p:spPr>
          <a:xfrm>
            <a:off x="3860800" y="2438400"/>
            <a:ext cx="1422400" cy="330200"/>
          </a:xfrm>
          <a:prstGeom prst="rect">
            <a:avLst/>
          </a:prstGeom>
          <a:noFill/>
          <a:ln/>
        </p:spPr>
        <p:txBody>
          <a:bodyPr wrap="square" lIns="0" tIns="0" rIns="0" bIns="0" rtlCol="0" anchor="t"/>
          <a:lstStyle/>
          <a:p>
            <a:pPr algn="l" indent="0" marL="0">
              <a:lnSpc>
                <a:spcPct val="105000"/>
              </a:lnSpc>
              <a:buNone/>
            </a:pPr>
            <a:r>
              <a:rPr lang="en-US" sz="1600" b="1" dirty="0">
                <a:solidFill>
                  <a:schemeClr val="tx2"/>
                </a:solidFill>
                <a:latin typeface="+mj-lt" pitchFamily="34" charset="0"/>
                <a:ea typeface="+mj-lt" pitchFamily="34" charset="-122"/>
                <a:cs typeface="+mj-lt" pitchFamily="34" charset="-120"/>
              </a:rPr>
              <a:t>Avril</a:t>
            </a:r>
            <a:endParaRPr lang="en-US" sz="1600" dirty="0"/>
          </a:p>
        </p:txBody>
      </p:sp>
      <p:sp>
        <p:nvSpPr>
          <p:cNvPr id="13" name="Text 11"/>
          <p:cNvSpPr txBox="1"/>
          <p:nvPr/>
        </p:nvSpPr>
        <p:spPr>
          <a:xfrm>
            <a:off x="3860800" y="2870200"/>
            <a:ext cx="1422400" cy="1905000"/>
          </a:xfrm>
          <a:prstGeom prst="rect">
            <a:avLst/>
          </a:prstGeom>
          <a:noFill/>
          <a:ln/>
        </p:spPr>
        <p:txBody>
          <a:bodyPr wrap="square" lIns="0" tIns="0" rIns="0" bIns="0" rtlCol="0" anchor="t"/>
          <a:lstStyle/>
          <a:p>
            <a:pPr indent="0" marL="0">
              <a:lnSpc>
                <a:spcPct val="125000"/>
              </a:lnSpc>
              <a:spcAft>
                <a:spcPts val="800"/>
              </a:spcAft>
              <a:buNone/>
            </a:pPr>
            <a:r>
              <a:rPr lang="en-US" sz="1200" dirty="0">
                <a:solidFill>
                  <a:schemeClr val="accent5"/>
                </a:solidFill>
                <a:latin typeface="+mn-lt" pitchFamily="34" charset="0"/>
                <a:ea typeface="+mn-lt" pitchFamily="34" charset="-122"/>
                <a:cs typeface="+mn-lt" pitchFamily="34" charset="-120"/>
              </a:rPr>
              <a:t>Journée Dames</a:t>
            </a:r>
            <a:endParaRPr lang="en-US" sz="1200" dirty="0"/>
          </a:p>
          <a:p>
            <a:pPr indent="0" marL="0">
              <a:lnSpc>
                <a:spcPct val="125000"/>
              </a:lnSpc>
              <a:spcAft>
                <a:spcPts val="800"/>
              </a:spcAft>
              <a:buNone/>
            </a:pPr>
            <a:r>
              <a:rPr lang="en-US" sz="1200" dirty="0">
                <a:solidFill>
                  <a:schemeClr val="accent5"/>
                </a:solidFill>
                <a:latin typeface="+mn-lt" pitchFamily="34" charset="0"/>
                <a:ea typeface="+mn-lt" pitchFamily="34" charset="-122"/>
                <a:cs typeface="+mn-lt" pitchFamily="34" charset="-120"/>
              </a:rPr>
              <a:t>1er tour U12</a:t>
            </a:r>
            <a:endParaRPr lang="en-US" sz="1200" dirty="0"/>
          </a:p>
        </p:txBody>
      </p:sp>
      <p:sp>
        <p:nvSpPr>
          <p:cNvPr id="14" name="Shape 12"/>
          <p:cNvSpPr/>
          <p:nvPr/>
        </p:nvSpPr>
        <p:spPr>
          <a:xfrm>
            <a:off x="5384800" y="2159000"/>
            <a:ext cx="152400" cy="152400"/>
          </a:xfrm>
          <a:prstGeom prst="ellipse">
            <a:avLst/>
          </a:prstGeom>
          <a:solidFill>
            <a:schemeClr val="accent1"/>
          </a:solidFill>
          <a:ln/>
        </p:spPr>
      </p:sp>
      <p:sp>
        <p:nvSpPr>
          <p:cNvPr id="15" name="Text 13"/>
          <p:cNvSpPr txBox="1"/>
          <p:nvPr/>
        </p:nvSpPr>
        <p:spPr>
          <a:xfrm>
            <a:off x="5384800" y="2438400"/>
            <a:ext cx="1422400" cy="330200"/>
          </a:xfrm>
          <a:prstGeom prst="rect">
            <a:avLst/>
          </a:prstGeom>
          <a:noFill/>
          <a:ln/>
        </p:spPr>
        <p:txBody>
          <a:bodyPr wrap="square" lIns="0" tIns="0" rIns="0" bIns="0" rtlCol="0" anchor="t"/>
          <a:lstStyle/>
          <a:p>
            <a:pPr algn="l" indent="0" marL="0">
              <a:lnSpc>
                <a:spcPct val="105000"/>
              </a:lnSpc>
              <a:buNone/>
            </a:pPr>
            <a:r>
              <a:rPr lang="en-US" sz="1600" b="1" dirty="0">
                <a:solidFill>
                  <a:schemeClr val="tx2"/>
                </a:solidFill>
                <a:latin typeface="+mj-lt" pitchFamily="34" charset="0"/>
                <a:ea typeface="+mj-lt" pitchFamily="34" charset="-122"/>
                <a:cs typeface="+mj-lt" pitchFamily="34" charset="-120"/>
              </a:rPr>
              <a:t>Mai</a:t>
            </a:r>
            <a:endParaRPr lang="en-US" sz="1600" dirty="0"/>
          </a:p>
        </p:txBody>
      </p:sp>
      <p:sp>
        <p:nvSpPr>
          <p:cNvPr id="16" name="Text 14"/>
          <p:cNvSpPr txBox="1"/>
          <p:nvPr/>
        </p:nvSpPr>
        <p:spPr>
          <a:xfrm>
            <a:off x="5384800" y="2870200"/>
            <a:ext cx="1422400" cy="1905000"/>
          </a:xfrm>
          <a:prstGeom prst="rect">
            <a:avLst/>
          </a:prstGeom>
          <a:noFill/>
          <a:ln/>
        </p:spPr>
        <p:txBody>
          <a:bodyPr wrap="square" lIns="0" tIns="0" rIns="0" bIns="0" rtlCol="0" anchor="t"/>
          <a:lstStyle/>
          <a:p>
            <a:pPr indent="0" marL="0">
              <a:lnSpc>
                <a:spcPct val="125000"/>
              </a:lnSpc>
              <a:spcAft>
                <a:spcPts val="800"/>
              </a:spcAft>
              <a:buNone/>
            </a:pPr>
            <a:r>
              <a:rPr lang="en-US" sz="1200" dirty="0">
                <a:solidFill>
                  <a:schemeClr val="accent5"/>
                </a:solidFill>
                <a:latin typeface="+mn-lt" pitchFamily="34" charset="0"/>
                <a:ea typeface="+mn-lt" pitchFamily="34" charset="-122"/>
                <a:cs typeface="+mn-lt" pitchFamily="34" charset="-120"/>
              </a:rPr>
              <a:t>Championnat U12</a:t>
            </a:r>
            <a:endParaRPr lang="en-US" sz="1200" dirty="0"/>
          </a:p>
          <a:p>
            <a:pPr indent="0" marL="0">
              <a:lnSpc>
                <a:spcPct val="125000"/>
              </a:lnSpc>
              <a:spcAft>
                <a:spcPts val="800"/>
              </a:spcAft>
              <a:buNone/>
            </a:pPr>
            <a:r>
              <a:rPr lang="en-US" sz="1200" dirty="0">
                <a:solidFill>
                  <a:schemeClr val="accent5"/>
                </a:solidFill>
                <a:latin typeface="+mn-lt" pitchFamily="34" charset="0"/>
                <a:ea typeface="+mn-lt" pitchFamily="34" charset="-122"/>
                <a:cs typeface="+mn-lt" pitchFamily="34" charset="-120"/>
              </a:rPr>
              <a:t>Circuit Espoir</a:t>
            </a:r>
            <a:endParaRPr lang="en-US" sz="1200" dirty="0"/>
          </a:p>
        </p:txBody>
      </p:sp>
      <p:sp>
        <p:nvSpPr>
          <p:cNvPr id="17" name="Shape 15"/>
          <p:cNvSpPr/>
          <p:nvPr/>
        </p:nvSpPr>
        <p:spPr>
          <a:xfrm>
            <a:off x="6908800" y="2159000"/>
            <a:ext cx="152400" cy="152400"/>
          </a:xfrm>
          <a:prstGeom prst="ellipse">
            <a:avLst/>
          </a:prstGeom>
          <a:solidFill>
            <a:schemeClr val="accent2"/>
          </a:solidFill>
          <a:ln/>
        </p:spPr>
      </p:sp>
      <p:sp>
        <p:nvSpPr>
          <p:cNvPr id="18" name="Text 16"/>
          <p:cNvSpPr txBox="1"/>
          <p:nvPr/>
        </p:nvSpPr>
        <p:spPr>
          <a:xfrm>
            <a:off x="6908800" y="2438400"/>
            <a:ext cx="1422400" cy="330200"/>
          </a:xfrm>
          <a:prstGeom prst="rect">
            <a:avLst/>
          </a:prstGeom>
          <a:noFill/>
          <a:ln/>
        </p:spPr>
        <p:txBody>
          <a:bodyPr wrap="square" lIns="0" tIns="0" rIns="0" bIns="0" rtlCol="0" anchor="t"/>
          <a:lstStyle/>
          <a:p>
            <a:pPr algn="l" indent="0" marL="0">
              <a:lnSpc>
                <a:spcPct val="105000"/>
              </a:lnSpc>
              <a:buNone/>
            </a:pPr>
            <a:r>
              <a:rPr lang="en-US" sz="1600" b="1" dirty="0">
                <a:solidFill>
                  <a:schemeClr val="tx2"/>
                </a:solidFill>
                <a:latin typeface="+mj-lt" pitchFamily="34" charset="0"/>
                <a:ea typeface="+mj-lt" pitchFamily="34" charset="-122"/>
                <a:cs typeface="+mj-lt" pitchFamily="34" charset="-120"/>
              </a:rPr>
              <a:t>Juin</a:t>
            </a:r>
            <a:endParaRPr lang="en-US" sz="1600" dirty="0"/>
          </a:p>
        </p:txBody>
      </p:sp>
      <p:sp>
        <p:nvSpPr>
          <p:cNvPr id="19" name="Text 17"/>
          <p:cNvSpPr txBox="1"/>
          <p:nvPr/>
        </p:nvSpPr>
        <p:spPr>
          <a:xfrm>
            <a:off x="6908800" y="2870200"/>
            <a:ext cx="1422400" cy="1905000"/>
          </a:xfrm>
          <a:prstGeom prst="rect">
            <a:avLst/>
          </a:prstGeom>
          <a:noFill/>
          <a:ln/>
        </p:spPr>
        <p:txBody>
          <a:bodyPr wrap="square" lIns="0" tIns="0" rIns="0" bIns="0" rtlCol="0" anchor="t"/>
          <a:lstStyle/>
          <a:p>
            <a:pPr indent="0" marL="0">
              <a:lnSpc>
                <a:spcPct val="125000"/>
              </a:lnSpc>
              <a:spcAft>
                <a:spcPts val="800"/>
              </a:spcAft>
              <a:buNone/>
            </a:pPr>
            <a:r>
              <a:rPr lang="en-US" sz="1200" b="1" dirty="0">
                <a:solidFill>
                  <a:schemeClr val="tx1"/>
                </a:solidFill>
                <a:latin typeface="+mn-lt" pitchFamily="34" charset="0"/>
                <a:ea typeface="+mn-lt" pitchFamily="34" charset="-122"/>
                <a:cs typeface="+mn-lt" pitchFamily="34" charset="-120"/>
              </a:rPr>
              <a:t>Finales seniors</a:t>
            </a:r>
            <a:endParaRPr lang="en-US" sz="1200" dirty="0"/>
          </a:p>
          <a:p>
            <a:pPr indent="0" marL="0">
              <a:lnSpc>
                <a:spcPct val="125000"/>
              </a:lnSpc>
              <a:spcAft>
                <a:spcPts val="800"/>
              </a:spcAft>
              <a:buNone/>
            </a:pPr>
            <a:r>
              <a:rPr lang="en-US" sz="1200" dirty="0">
                <a:solidFill>
                  <a:schemeClr val="accent5"/>
                </a:solidFill>
                <a:latin typeface="+mn-lt" pitchFamily="34" charset="0"/>
                <a:ea typeface="+mn-lt" pitchFamily="34" charset="-122"/>
                <a:cs typeface="+mn-lt" pitchFamily="34" charset="-120"/>
              </a:rPr>
              <a:t>Bordeaux Lac et Arcachon</a:t>
            </a:r>
            <a:endParaRPr lang="en-US" sz="1200" dirty="0"/>
          </a:p>
        </p:txBody>
      </p:sp>
      <p:sp>
        <p:nvSpPr>
          <p:cNvPr id="20" name="Shape 18"/>
          <p:cNvSpPr/>
          <p:nvPr/>
        </p:nvSpPr>
        <p:spPr>
          <a:xfrm>
            <a:off x="8432800" y="2159000"/>
            <a:ext cx="152400" cy="152400"/>
          </a:xfrm>
          <a:prstGeom prst="ellipse">
            <a:avLst/>
          </a:prstGeom>
          <a:solidFill>
            <a:schemeClr val="accent1"/>
          </a:solidFill>
          <a:ln/>
        </p:spPr>
      </p:sp>
      <p:sp>
        <p:nvSpPr>
          <p:cNvPr id="21" name="Text 19"/>
          <p:cNvSpPr txBox="1"/>
          <p:nvPr/>
        </p:nvSpPr>
        <p:spPr>
          <a:xfrm>
            <a:off x="8432800" y="2438400"/>
            <a:ext cx="1422400" cy="330200"/>
          </a:xfrm>
          <a:prstGeom prst="rect">
            <a:avLst/>
          </a:prstGeom>
          <a:noFill/>
          <a:ln/>
        </p:spPr>
        <p:txBody>
          <a:bodyPr wrap="square" lIns="0" tIns="0" rIns="0" bIns="0" rtlCol="0" anchor="t"/>
          <a:lstStyle/>
          <a:p>
            <a:pPr algn="l" indent="0" marL="0">
              <a:lnSpc>
                <a:spcPct val="105000"/>
              </a:lnSpc>
              <a:buNone/>
            </a:pPr>
            <a:r>
              <a:rPr lang="en-US" sz="1600" b="1" dirty="0">
                <a:solidFill>
                  <a:schemeClr val="tx2"/>
                </a:solidFill>
                <a:latin typeface="+mj-lt" pitchFamily="34" charset="0"/>
                <a:ea typeface="+mj-lt" pitchFamily="34" charset="-122"/>
                <a:cs typeface="+mj-lt" pitchFamily="34" charset="-120"/>
              </a:rPr>
              <a:t>Septembre</a:t>
            </a:r>
            <a:endParaRPr lang="en-US" sz="1600" dirty="0"/>
          </a:p>
        </p:txBody>
      </p:sp>
      <p:sp>
        <p:nvSpPr>
          <p:cNvPr id="22" name="Text 20"/>
          <p:cNvSpPr txBox="1"/>
          <p:nvPr/>
        </p:nvSpPr>
        <p:spPr>
          <a:xfrm>
            <a:off x="8432800" y="2870200"/>
            <a:ext cx="1422400" cy="1905000"/>
          </a:xfrm>
          <a:prstGeom prst="rect">
            <a:avLst/>
          </a:prstGeom>
          <a:noFill/>
          <a:ln/>
        </p:spPr>
        <p:txBody>
          <a:bodyPr wrap="square" lIns="0" tIns="0" rIns="0" bIns="0" rtlCol="0" anchor="t"/>
          <a:lstStyle/>
          <a:p>
            <a:pPr indent="0" marL="0">
              <a:lnSpc>
                <a:spcPct val="125000"/>
              </a:lnSpc>
              <a:spcAft>
                <a:spcPts val="800"/>
              </a:spcAft>
              <a:buNone/>
            </a:pPr>
            <a:r>
              <a:rPr lang="en-US" sz="1200" dirty="0">
                <a:solidFill>
                  <a:schemeClr val="accent5"/>
                </a:solidFill>
                <a:latin typeface="+mn-lt" pitchFamily="34" charset="0"/>
                <a:ea typeface="+mn-lt" pitchFamily="34" charset="-122"/>
                <a:cs typeface="+mn-lt" pitchFamily="34" charset="-120"/>
              </a:rPr>
              <a:t>Circuit Espoir</a:t>
            </a:r>
            <a:endParaRPr lang="en-US" sz="1200" dirty="0"/>
          </a:p>
          <a:p>
            <a:pPr indent="0" marL="0">
              <a:lnSpc>
                <a:spcPct val="125000"/>
              </a:lnSpc>
              <a:spcAft>
                <a:spcPts val="800"/>
              </a:spcAft>
              <a:buNone/>
            </a:pPr>
            <a:r>
              <a:rPr lang="en-US" sz="1200" dirty="0">
                <a:solidFill>
                  <a:schemeClr val="accent5"/>
                </a:solidFill>
                <a:latin typeface="+mn-lt" pitchFamily="34" charset="0"/>
                <a:ea typeface="+mn-lt" pitchFamily="34" charset="-122"/>
                <a:cs typeface="+mn-lt" pitchFamily="34" charset="-120"/>
              </a:rPr>
              <a:t>Challenge U12 par équipes</a:t>
            </a:r>
            <a:endParaRPr lang="en-US" sz="1200" dirty="0"/>
          </a:p>
        </p:txBody>
      </p:sp>
      <p:sp>
        <p:nvSpPr>
          <p:cNvPr id="23" name="Shape 21"/>
          <p:cNvSpPr/>
          <p:nvPr/>
        </p:nvSpPr>
        <p:spPr>
          <a:xfrm>
            <a:off x="9956800" y="2159000"/>
            <a:ext cx="152400" cy="152400"/>
          </a:xfrm>
          <a:prstGeom prst="ellipse">
            <a:avLst/>
          </a:prstGeom>
          <a:solidFill>
            <a:schemeClr val="accent2"/>
          </a:solidFill>
          <a:ln/>
        </p:spPr>
      </p:sp>
      <p:sp>
        <p:nvSpPr>
          <p:cNvPr id="24" name="Text 22"/>
          <p:cNvSpPr txBox="1"/>
          <p:nvPr/>
        </p:nvSpPr>
        <p:spPr>
          <a:xfrm>
            <a:off x="9956800" y="2438400"/>
            <a:ext cx="1422400" cy="330200"/>
          </a:xfrm>
          <a:prstGeom prst="rect">
            <a:avLst/>
          </a:prstGeom>
          <a:noFill/>
          <a:ln/>
        </p:spPr>
        <p:txBody>
          <a:bodyPr wrap="square" lIns="0" tIns="0" rIns="0" bIns="0" rtlCol="0" anchor="t"/>
          <a:lstStyle/>
          <a:p>
            <a:pPr algn="l" indent="0" marL="0">
              <a:lnSpc>
                <a:spcPct val="105000"/>
              </a:lnSpc>
              <a:buNone/>
            </a:pPr>
            <a:r>
              <a:rPr lang="en-US" sz="1600" b="1" dirty="0">
                <a:solidFill>
                  <a:schemeClr val="tx2"/>
                </a:solidFill>
                <a:latin typeface="+mj-lt" pitchFamily="34" charset="0"/>
                <a:ea typeface="+mj-lt" pitchFamily="34" charset="-122"/>
                <a:cs typeface="+mj-lt" pitchFamily="34" charset="-120"/>
              </a:rPr>
              <a:t>Octobre</a:t>
            </a:r>
            <a:endParaRPr lang="en-US" sz="1600" dirty="0"/>
          </a:p>
        </p:txBody>
      </p:sp>
      <p:sp>
        <p:nvSpPr>
          <p:cNvPr id="25" name="Text 23"/>
          <p:cNvSpPr txBox="1"/>
          <p:nvPr/>
        </p:nvSpPr>
        <p:spPr>
          <a:xfrm>
            <a:off x="9956800" y="2870200"/>
            <a:ext cx="1422400" cy="1905000"/>
          </a:xfrm>
          <a:prstGeom prst="rect">
            <a:avLst/>
          </a:prstGeom>
          <a:noFill/>
          <a:ln/>
        </p:spPr>
        <p:txBody>
          <a:bodyPr wrap="square" lIns="0" tIns="0" rIns="0" bIns="0" rtlCol="0" anchor="t"/>
          <a:lstStyle/>
          <a:p>
            <a:pPr indent="0" marL="0">
              <a:lnSpc>
                <a:spcPct val="125000"/>
              </a:lnSpc>
              <a:spcAft>
                <a:spcPts val="800"/>
              </a:spcAft>
              <a:buNone/>
            </a:pPr>
            <a:r>
              <a:rPr lang="en-US" sz="1200" b="1" dirty="0">
                <a:solidFill>
                  <a:schemeClr val="tx1"/>
                </a:solidFill>
                <a:latin typeface="+mn-lt" pitchFamily="34" charset="0"/>
                <a:ea typeface="+mn-lt" pitchFamily="34" charset="-122"/>
                <a:cs typeface="+mn-lt" pitchFamily="34" charset="-120"/>
              </a:rPr>
              <a:t>Finale U12</a:t>
            </a:r>
            <a:endParaRPr lang="en-US" sz="1200" dirty="0"/>
          </a:p>
          <a:p>
            <a:pPr indent="0" marL="0">
              <a:lnSpc>
                <a:spcPct val="125000"/>
              </a:lnSpc>
              <a:spcAft>
                <a:spcPts val="800"/>
              </a:spcAft>
              <a:buNone/>
            </a:pPr>
            <a:r>
              <a:rPr lang="en-US" sz="1200" b="1" dirty="0">
                <a:solidFill>
                  <a:schemeClr val="tx1"/>
                </a:solidFill>
                <a:latin typeface="+mn-lt" pitchFamily="34" charset="0"/>
                <a:ea typeface="+mn-lt" pitchFamily="34" charset="-122"/>
                <a:cs typeface="+mn-lt" pitchFamily="34" charset="-120"/>
              </a:rPr>
              <a:t>Finales Pitch &amp; Putt</a:t>
            </a:r>
            <a:endParaRPr lang="en-US" sz="1200" dirty="0"/>
          </a:p>
          <a:p>
            <a:pPr indent="0" marL="0">
              <a:lnSpc>
                <a:spcPct val="125000"/>
              </a:lnSpc>
              <a:spcAft>
                <a:spcPts val="800"/>
              </a:spcAft>
              <a:buNone/>
            </a:pPr>
            <a:r>
              <a:rPr lang="en-US" sz="1200" dirty="0">
                <a:solidFill>
                  <a:schemeClr val="accent5"/>
                </a:solidFill>
                <a:latin typeface="+mn-lt" pitchFamily="34" charset="0"/>
                <a:ea typeface="+mn-lt" pitchFamily="34" charset="-122"/>
                <a:cs typeface="+mn-lt" pitchFamily="34" charset="-120"/>
              </a:rPr>
              <a:t>Benjamins / Minimes</a:t>
            </a:r>
            <a:endParaRPr lang="en-US" sz="1200" dirty="0"/>
          </a:p>
        </p:txBody>
      </p:sp>
      <p:sp>
        <p:nvSpPr>
          <p:cNvPr id="26" name="Shape 24"/>
          <p:cNvSpPr/>
          <p:nvPr/>
        </p:nvSpPr>
        <p:spPr>
          <a:xfrm>
            <a:off x="812800" y="5130800"/>
            <a:ext cx="127000" cy="127000"/>
          </a:xfrm>
          <a:prstGeom prst="ellipse">
            <a:avLst/>
          </a:prstGeom>
          <a:solidFill>
            <a:schemeClr val="accent2"/>
          </a:solidFill>
          <a:ln/>
        </p:spPr>
      </p:sp>
      <p:sp>
        <p:nvSpPr>
          <p:cNvPr id="27" name="Text 25"/>
          <p:cNvSpPr txBox="1"/>
          <p:nvPr/>
        </p:nvSpPr>
        <p:spPr>
          <a:xfrm>
            <a:off x="1041400" y="5054600"/>
            <a:ext cx="9525000" cy="508000"/>
          </a:xfrm>
          <a:prstGeom prst="rect">
            <a:avLst/>
          </a:prstGeom>
          <a:noFill/>
          <a:ln/>
        </p:spPr>
        <p:txBody>
          <a:bodyPr wrap="square" lIns="0" tIns="0" rIns="0" bIns="0" rtlCol="0" anchor="t"/>
          <a:lstStyle/>
          <a:p>
            <a:pPr algn="l" indent="0" marL="0">
              <a:lnSpc>
                <a:spcPct val="130000"/>
              </a:lnSpc>
              <a:buNone/>
            </a:pPr>
            <a:r>
              <a:rPr lang="en-US" sz="1300" dirty="0">
                <a:solidFill>
                  <a:schemeClr val="accent5"/>
                </a:solidFill>
                <a:latin typeface="+mn-lt" pitchFamily="34" charset="0"/>
                <a:ea typeface="+mn-lt" pitchFamily="34" charset="-122"/>
                <a:cs typeface="+mn-lt" pitchFamily="34" charset="-120"/>
              </a:rPr>
              <a:t>Mois de finales. Le calendrier complet, mois par mois avec le golf d'accueil, et les règlements de chaque épreuve sont sur cdgolf33.com.</a:t>
            </a:r>
            <a:endParaRPr lang="en-US" sz="13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lIns="0" tIns="0" rIns="0" bIns="0" rtlCol="0" anchor="t"/>
          <a:lstStyle/>
          <a:p>
            <a:pPr indent="0" marL="0">
              <a:buNone/>
            </a:pPr>
            <a:r>
              <a:rPr lang="en-US" sz="1200" spc="400" kern="0" dirty="0">
                <a:solidFill>
                  <a:schemeClr val="accent3"/>
                </a:solidFill>
                <a:latin typeface="+mn-lt" pitchFamily="34" charset="0"/>
                <a:ea typeface="+mn-lt" pitchFamily="34" charset="-122"/>
                <a:cs typeface="+mn-lt" pitchFamily="34" charset="-120"/>
              </a:rPr>
              <a:t>S'IMPLIQUER · DÉBUTER LE GOLF</a:t>
            </a: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lIns="0" tIns="0" rIns="0" bIns="0" rtlCol="0" anchor="ctr"/>
          <a:lstStyle/>
          <a:p>
            <a:pPr algn="l" indent="0" marL="0">
              <a:buNone/>
            </a:pPr>
            <a:r>
              <a:rPr lang="en-US" sz="3000" b="1" dirty="0">
                <a:solidFill>
                  <a:schemeClr val="tx2"/>
                </a:solidFill>
              </a:rPr>
              <a:t>À 7 comme à 77 ans, en 4 étapes</a:t>
            </a:r>
            <a:endParaRPr lang="en-US" sz="3000" dirty="0"/>
          </a:p>
        </p:txBody>
      </p:sp>
      <p:sp>
        <p:nvSpPr>
          <p:cNvPr id="4" name="Étape 1"/>
          <p:cNvSpPr/>
          <p:nvPr/>
        </p:nvSpPr>
        <p:spPr>
          <a:xfrm>
            <a:off x="812800" y="2032000"/>
            <a:ext cx="2527300" cy="2794000"/>
          </a:xfrm>
          <a:prstGeom prst="roundRect">
            <a:avLst>
              <a:gd name="adj" fmla="val 2894"/>
            </a:avLst>
          </a:prstGeom>
          <a:solidFill>
            <a:schemeClr val="bg1"/>
          </a:solidFill>
          <a:ln w="9525">
            <a:solidFill>
              <a:schemeClr val="accent6"/>
            </a:solidFill>
            <a:prstDash val="solid"/>
          </a:ln>
        </p:spPr>
      </p:sp>
      <p:sp>
        <p:nvSpPr>
          <p:cNvPr id="5" name="Text 3"/>
          <p:cNvSpPr txBox="1"/>
          <p:nvPr/>
        </p:nvSpPr>
        <p:spPr>
          <a:xfrm>
            <a:off x="1041400" y="2235200"/>
            <a:ext cx="635000" cy="508000"/>
          </a:xfrm>
          <a:prstGeom prst="rect">
            <a:avLst/>
          </a:prstGeom>
          <a:noFill/>
          <a:ln/>
        </p:spPr>
        <p:txBody>
          <a:bodyPr wrap="square" lIns="0" tIns="0" rIns="0" bIns="0" rtlCol="0" anchor="t"/>
          <a:lstStyle/>
          <a:p>
            <a:pPr algn="l" indent="0" marL="0">
              <a:lnSpc>
                <a:spcPct val="105000"/>
              </a:lnSpc>
              <a:buNone/>
            </a:pPr>
            <a:r>
              <a:rPr lang="en-US" sz="4000" b="1" dirty="0">
                <a:solidFill>
                  <a:schemeClr val="accent2"/>
                </a:solidFill>
                <a:latin typeface="+mj-lt" pitchFamily="34" charset="0"/>
                <a:ea typeface="+mj-lt" pitchFamily="34" charset="-122"/>
                <a:cs typeface="+mj-lt" pitchFamily="34" charset="-120"/>
              </a:rPr>
              <a:t>1</a:t>
            </a:r>
            <a:endParaRPr lang="en-US" sz="4000" dirty="0"/>
          </a:p>
        </p:txBody>
      </p:sp>
      <p:sp>
        <p:nvSpPr>
          <p:cNvPr id="6" name="Text 4"/>
          <p:cNvSpPr txBox="1"/>
          <p:nvPr/>
        </p:nvSpPr>
        <p:spPr>
          <a:xfrm>
            <a:off x="1041400" y="2819400"/>
            <a:ext cx="2070100" cy="609600"/>
          </a:xfrm>
          <a:prstGeom prst="rect">
            <a:avLst/>
          </a:prstGeom>
          <a:noFill/>
          <a:ln/>
        </p:spPr>
        <p:txBody>
          <a:bodyPr wrap="square" lIns="0" tIns="0" rIns="0" bIns="0" rtlCol="0" anchor="t"/>
          <a:lstStyle/>
          <a:p>
            <a:pPr algn="l" indent="0" marL="0">
              <a:lnSpc>
                <a:spcPct val="105000"/>
              </a:lnSpc>
              <a:buNone/>
            </a:pPr>
            <a:r>
              <a:rPr lang="en-US" sz="1800" b="1" dirty="0">
                <a:solidFill>
                  <a:schemeClr val="tx2"/>
                </a:solidFill>
                <a:latin typeface="+mj-lt" pitchFamily="34" charset="0"/>
                <a:ea typeface="+mj-lt" pitchFamily="34" charset="-122"/>
                <a:cs typeface="+mj-lt" pitchFamily="34" charset="-120"/>
              </a:rPr>
              <a:t>Trouver un golf</a:t>
            </a:r>
            <a:endParaRPr lang="en-US" sz="1800" dirty="0"/>
          </a:p>
        </p:txBody>
      </p:sp>
      <p:sp>
        <p:nvSpPr>
          <p:cNvPr id="7" name="Text 5"/>
          <p:cNvSpPr txBox="1"/>
          <p:nvPr/>
        </p:nvSpPr>
        <p:spPr>
          <a:xfrm>
            <a:off x="1041400" y="3492500"/>
            <a:ext cx="2070100" cy="1206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Grands parcours, 9 trous, compacts, Pitch &amp; Putt ou practices : il y en a forcément un près de chez vous.</a:t>
            </a:r>
            <a:endParaRPr lang="en-US" sz="1200" dirty="0"/>
          </a:p>
        </p:txBody>
      </p:sp>
      <p:sp>
        <p:nvSpPr>
          <p:cNvPr id="8" name="Étape 2"/>
          <p:cNvSpPr/>
          <p:nvPr/>
        </p:nvSpPr>
        <p:spPr>
          <a:xfrm>
            <a:off x="3492500" y="2032000"/>
            <a:ext cx="2527300" cy="2794000"/>
          </a:xfrm>
          <a:prstGeom prst="roundRect">
            <a:avLst>
              <a:gd name="adj" fmla="val 2894"/>
            </a:avLst>
          </a:prstGeom>
          <a:solidFill>
            <a:schemeClr val="bg1"/>
          </a:solidFill>
          <a:ln w="9525">
            <a:solidFill>
              <a:schemeClr val="accent6"/>
            </a:solidFill>
            <a:prstDash val="solid"/>
          </a:ln>
        </p:spPr>
      </p:sp>
      <p:sp>
        <p:nvSpPr>
          <p:cNvPr id="9" name="Text 7"/>
          <p:cNvSpPr txBox="1"/>
          <p:nvPr/>
        </p:nvSpPr>
        <p:spPr>
          <a:xfrm>
            <a:off x="3721100" y="2235200"/>
            <a:ext cx="635000" cy="508000"/>
          </a:xfrm>
          <a:prstGeom prst="rect">
            <a:avLst/>
          </a:prstGeom>
          <a:noFill/>
          <a:ln/>
        </p:spPr>
        <p:txBody>
          <a:bodyPr wrap="square" lIns="0" tIns="0" rIns="0" bIns="0" rtlCol="0" anchor="t"/>
          <a:lstStyle/>
          <a:p>
            <a:pPr algn="l" indent="0" marL="0">
              <a:lnSpc>
                <a:spcPct val="105000"/>
              </a:lnSpc>
              <a:buNone/>
            </a:pPr>
            <a:r>
              <a:rPr lang="en-US" sz="4000" b="1" dirty="0">
                <a:solidFill>
                  <a:schemeClr val="accent2"/>
                </a:solidFill>
                <a:latin typeface="+mj-lt" pitchFamily="34" charset="0"/>
                <a:ea typeface="+mj-lt" pitchFamily="34" charset="-122"/>
                <a:cs typeface="+mj-lt" pitchFamily="34" charset="-120"/>
              </a:rPr>
              <a:t>2</a:t>
            </a:r>
            <a:endParaRPr lang="en-US" sz="4000" dirty="0"/>
          </a:p>
        </p:txBody>
      </p:sp>
      <p:sp>
        <p:nvSpPr>
          <p:cNvPr id="10" name="Text 8"/>
          <p:cNvSpPr txBox="1"/>
          <p:nvPr/>
        </p:nvSpPr>
        <p:spPr>
          <a:xfrm>
            <a:off x="3721100" y="2819400"/>
            <a:ext cx="2070100" cy="609600"/>
          </a:xfrm>
          <a:prstGeom prst="rect">
            <a:avLst/>
          </a:prstGeom>
          <a:noFill/>
          <a:ln/>
        </p:spPr>
        <p:txBody>
          <a:bodyPr wrap="square" lIns="0" tIns="0" rIns="0" bIns="0" rtlCol="0" anchor="t"/>
          <a:lstStyle/>
          <a:p>
            <a:pPr algn="l" indent="0" marL="0">
              <a:lnSpc>
                <a:spcPct val="105000"/>
              </a:lnSpc>
              <a:buNone/>
            </a:pPr>
            <a:r>
              <a:rPr lang="en-US" sz="1800" b="1" dirty="0">
                <a:solidFill>
                  <a:schemeClr val="tx2"/>
                </a:solidFill>
                <a:latin typeface="+mj-lt" pitchFamily="34" charset="0"/>
                <a:ea typeface="+mj-lt" pitchFamily="34" charset="-122"/>
                <a:cs typeface="+mj-lt" pitchFamily="34" charset="-120"/>
              </a:rPr>
              <a:t>Réserver une initiation</a:t>
            </a:r>
            <a:endParaRPr lang="en-US" sz="1800" dirty="0"/>
          </a:p>
        </p:txBody>
      </p:sp>
      <p:sp>
        <p:nvSpPr>
          <p:cNvPr id="11" name="Text 9"/>
          <p:cNvSpPr txBox="1"/>
          <p:nvPr/>
        </p:nvSpPr>
        <p:spPr>
          <a:xfrm>
            <a:off x="3721100" y="3492500"/>
            <a:ext cx="2070100" cy="1206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Encadrée par un enseignant diplômé, souvent avec le matériel prêté. Il suffit de contacter l'accueil du golf.</a:t>
            </a:r>
            <a:endParaRPr lang="en-US" sz="1200" dirty="0"/>
          </a:p>
        </p:txBody>
      </p:sp>
      <p:sp>
        <p:nvSpPr>
          <p:cNvPr id="12" name="Étape 3"/>
          <p:cNvSpPr/>
          <p:nvPr/>
        </p:nvSpPr>
        <p:spPr>
          <a:xfrm>
            <a:off x="6172200" y="2032000"/>
            <a:ext cx="2527300" cy="2794000"/>
          </a:xfrm>
          <a:prstGeom prst="roundRect">
            <a:avLst>
              <a:gd name="adj" fmla="val 2894"/>
            </a:avLst>
          </a:prstGeom>
          <a:solidFill>
            <a:schemeClr val="bg1"/>
          </a:solidFill>
          <a:ln w="9525">
            <a:solidFill>
              <a:schemeClr val="accent6"/>
            </a:solidFill>
            <a:prstDash val="solid"/>
          </a:ln>
        </p:spPr>
      </p:sp>
      <p:sp>
        <p:nvSpPr>
          <p:cNvPr id="13" name="Text 11"/>
          <p:cNvSpPr txBox="1"/>
          <p:nvPr/>
        </p:nvSpPr>
        <p:spPr>
          <a:xfrm>
            <a:off x="6400800" y="2235200"/>
            <a:ext cx="635000" cy="508000"/>
          </a:xfrm>
          <a:prstGeom prst="rect">
            <a:avLst/>
          </a:prstGeom>
          <a:noFill/>
          <a:ln/>
        </p:spPr>
        <p:txBody>
          <a:bodyPr wrap="square" lIns="0" tIns="0" rIns="0" bIns="0" rtlCol="0" anchor="t"/>
          <a:lstStyle/>
          <a:p>
            <a:pPr algn="l" indent="0" marL="0">
              <a:lnSpc>
                <a:spcPct val="105000"/>
              </a:lnSpc>
              <a:buNone/>
            </a:pPr>
            <a:r>
              <a:rPr lang="en-US" sz="4000" b="1" dirty="0">
                <a:solidFill>
                  <a:schemeClr val="accent2"/>
                </a:solidFill>
                <a:latin typeface="+mj-lt" pitchFamily="34" charset="0"/>
                <a:ea typeface="+mj-lt" pitchFamily="34" charset="-122"/>
                <a:cs typeface="+mj-lt" pitchFamily="34" charset="-120"/>
              </a:rPr>
              <a:t>3</a:t>
            </a:r>
            <a:endParaRPr lang="en-US" sz="4000" dirty="0"/>
          </a:p>
        </p:txBody>
      </p:sp>
      <p:sp>
        <p:nvSpPr>
          <p:cNvPr id="14" name="Text 12"/>
          <p:cNvSpPr txBox="1"/>
          <p:nvPr/>
        </p:nvSpPr>
        <p:spPr>
          <a:xfrm>
            <a:off x="6400800" y="2819400"/>
            <a:ext cx="2070100" cy="609600"/>
          </a:xfrm>
          <a:prstGeom prst="rect">
            <a:avLst/>
          </a:prstGeom>
          <a:noFill/>
          <a:ln/>
        </p:spPr>
        <p:txBody>
          <a:bodyPr wrap="square" lIns="0" tIns="0" rIns="0" bIns="0" rtlCol="0" anchor="t"/>
          <a:lstStyle/>
          <a:p>
            <a:pPr algn="l" indent="0" marL="0">
              <a:lnSpc>
                <a:spcPct val="105000"/>
              </a:lnSpc>
              <a:buNone/>
            </a:pPr>
            <a:r>
              <a:rPr lang="en-US" sz="1800" b="1" dirty="0">
                <a:solidFill>
                  <a:schemeClr val="tx2"/>
                </a:solidFill>
                <a:latin typeface="+mj-lt" pitchFamily="34" charset="0"/>
                <a:ea typeface="+mj-lt" pitchFamily="34" charset="-122"/>
                <a:cs typeface="+mj-lt" pitchFamily="34" charset="-120"/>
              </a:rPr>
              <a:t>Apprendre et progresser</a:t>
            </a:r>
            <a:endParaRPr lang="en-US" sz="1800" dirty="0"/>
          </a:p>
        </p:txBody>
      </p:sp>
      <p:sp>
        <p:nvSpPr>
          <p:cNvPr id="15" name="Text 13"/>
          <p:cNvSpPr txBox="1"/>
          <p:nvPr/>
        </p:nvSpPr>
        <p:spPr>
          <a:xfrm>
            <a:off x="6400800" y="3492500"/>
            <a:ext cx="2070100" cy="12065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Cours, stages, parcours accompagnés. Pour les enfants, l'école de golf est le meilleur départ.</a:t>
            </a:r>
            <a:endParaRPr lang="en-US" sz="1200" dirty="0"/>
          </a:p>
        </p:txBody>
      </p:sp>
      <p:sp>
        <p:nvSpPr>
          <p:cNvPr id="16" name="Étape 4"/>
          <p:cNvSpPr/>
          <p:nvPr/>
        </p:nvSpPr>
        <p:spPr>
          <a:xfrm>
            <a:off x="8851900" y="2032000"/>
            <a:ext cx="2527300" cy="2794000"/>
          </a:xfrm>
          <a:prstGeom prst="roundRect">
            <a:avLst>
              <a:gd name="adj" fmla="val 2894"/>
            </a:avLst>
          </a:prstGeom>
          <a:solidFill>
            <a:schemeClr val="tx2"/>
          </a:solidFill>
          <a:ln/>
        </p:spPr>
      </p:sp>
      <p:sp>
        <p:nvSpPr>
          <p:cNvPr id="17" name="Text 15"/>
          <p:cNvSpPr txBox="1"/>
          <p:nvPr/>
        </p:nvSpPr>
        <p:spPr>
          <a:xfrm>
            <a:off x="9080500" y="2235200"/>
            <a:ext cx="635000" cy="508000"/>
          </a:xfrm>
          <a:prstGeom prst="rect">
            <a:avLst/>
          </a:prstGeom>
          <a:noFill/>
          <a:ln/>
        </p:spPr>
        <p:txBody>
          <a:bodyPr wrap="square" lIns="0" tIns="0" rIns="0" bIns="0" rtlCol="0" anchor="t"/>
          <a:lstStyle/>
          <a:p>
            <a:pPr algn="l" indent="0" marL="0">
              <a:lnSpc>
                <a:spcPct val="105000"/>
              </a:lnSpc>
              <a:buNone/>
            </a:pPr>
            <a:r>
              <a:rPr lang="en-US" sz="4000" b="1" dirty="0">
                <a:solidFill>
                  <a:schemeClr val="accent4"/>
                </a:solidFill>
                <a:latin typeface="+mj-lt" pitchFamily="34" charset="0"/>
                <a:ea typeface="+mj-lt" pitchFamily="34" charset="-122"/>
                <a:cs typeface="+mj-lt" pitchFamily="34" charset="-120"/>
              </a:rPr>
              <a:t>4</a:t>
            </a:r>
            <a:endParaRPr lang="en-US" sz="4000" dirty="0"/>
          </a:p>
        </p:txBody>
      </p:sp>
      <p:sp>
        <p:nvSpPr>
          <p:cNvPr id="18" name="Text 16"/>
          <p:cNvSpPr txBox="1"/>
          <p:nvPr/>
        </p:nvSpPr>
        <p:spPr>
          <a:xfrm>
            <a:off x="9080500" y="2819400"/>
            <a:ext cx="2070100" cy="609600"/>
          </a:xfrm>
          <a:prstGeom prst="rect">
            <a:avLst/>
          </a:prstGeom>
          <a:noFill/>
          <a:ln/>
        </p:spPr>
        <p:txBody>
          <a:bodyPr wrap="square" lIns="0" tIns="0" rIns="0" bIns="0" rtlCol="0" anchor="t"/>
          <a:lstStyle/>
          <a:p>
            <a:pPr algn="l" indent="0" marL="0">
              <a:lnSpc>
                <a:spcPct val="105000"/>
              </a:lnSpc>
              <a:buNone/>
            </a:pPr>
            <a:r>
              <a:rPr lang="en-US" sz="1800" b="1" dirty="0">
                <a:solidFill>
                  <a:schemeClr val="bg2"/>
                </a:solidFill>
                <a:latin typeface="+mj-lt" pitchFamily="34" charset="0"/>
                <a:ea typeface="+mj-lt" pitchFamily="34" charset="-122"/>
                <a:cs typeface="+mj-lt" pitchFamily="34" charset="-120"/>
              </a:rPr>
              <a:t>Prendre sa licence</a:t>
            </a:r>
            <a:endParaRPr lang="en-US" sz="1800" dirty="0"/>
          </a:p>
        </p:txBody>
      </p:sp>
      <p:sp>
        <p:nvSpPr>
          <p:cNvPr id="19" name="Text 17"/>
          <p:cNvSpPr txBox="1"/>
          <p:nvPr/>
        </p:nvSpPr>
        <p:spPr>
          <a:xfrm>
            <a:off x="9080500" y="3492500"/>
            <a:ext cx="2070100" cy="1206500"/>
          </a:xfrm>
          <a:prstGeom prst="rect">
            <a:avLst/>
          </a:prstGeom>
          <a:noFill/>
          <a:ln/>
        </p:spPr>
        <p:txBody>
          <a:bodyPr wrap="square" lIns="0" tIns="0" rIns="0" bIns="0" rtlCol="0" anchor="t"/>
          <a:lstStyle/>
          <a:p>
            <a:pPr algn="l" indent="0" marL="0">
              <a:lnSpc>
                <a:spcPct val="130000"/>
              </a:lnSpc>
              <a:buNone/>
            </a:pPr>
            <a:r>
              <a:rPr lang="en-US" sz="1200" dirty="0">
                <a:solidFill>
                  <a:srgbClr val="CFE0D3"/>
                </a:solidFill>
                <a:latin typeface="+mn-lt" pitchFamily="34" charset="0"/>
                <a:ea typeface="+mn-lt" pitchFamily="34" charset="-122"/>
                <a:cs typeface="+mn-lt" pitchFamily="34" charset="-120"/>
              </a:rPr>
              <a:t>La licence ffgolf, prise au club, vous assure et ouvre les portes des compétitions du Comité.</a:t>
            </a:r>
            <a:endParaRPr lang="en-US" sz="1200" dirty="0"/>
          </a:p>
        </p:txBody>
      </p:sp>
      <p:sp>
        <p:nvSpPr>
          <p:cNvPr id="20" name="Shape 18"/>
          <p:cNvSpPr/>
          <p:nvPr/>
        </p:nvSpPr>
        <p:spPr>
          <a:xfrm>
            <a:off x="812800" y="5080000"/>
            <a:ext cx="406400" cy="406400"/>
          </a:xfrm>
          <a:prstGeom prst="ellipse">
            <a:avLst/>
          </a:prstGeom>
          <a:solidFill>
            <a:schemeClr val="accent1"/>
          </a:solidFill>
          <a:ln/>
        </p:spPr>
      </p:sp>
      <p:pic>
        <p:nvPicPr>
          <p:cNvPr id="21" name="Image 0" descr="preencoded.png">    </p:cNvPr>
          <p:cNvPicPr>
            <a:picLocks noChangeAspect="1"/>
          </p:cNvPicPr>
          <p:nvPr/>
        </p:nvPicPr>
        <p:blipFill>
          <a:blip r:embed="rId1"/>
          <a:stretch>
            <a:fillRect/>
          </a:stretch>
        </p:blipFill>
        <p:spPr>
          <a:xfrm>
            <a:off x="922528" y="5189728"/>
            <a:ext cx="186944" cy="186944"/>
          </a:xfrm>
          <a:prstGeom prst="rect">
            <a:avLst/>
          </a:prstGeom>
        </p:spPr>
      </p:pic>
      <p:sp>
        <p:nvSpPr>
          <p:cNvPr id="22" name="Text 19"/>
          <p:cNvSpPr txBox="1"/>
          <p:nvPr/>
        </p:nvSpPr>
        <p:spPr>
          <a:xfrm>
            <a:off x="1371600" y="5080000"/>
            <a:ext cx="9906000" cy="406400"/>
          </a:xfrm>
          <a:prstGeom prst="rect">
            <a:avLst/>
          </a:prstGeom>
          <a:noFill/>
          <a:ln/>
        </p:spPr>
        <p:txBody>
          <a:bodyPr wrap="square" lIns="0" tIns="0" rIns="0" bIns="0" rtlCol="0" anchor="ctr"/>
          <a:lstStyle/>
          <a:p>
            <a:pPr algn="l" indent="0" marL="0">
              <a:lnSpc>
                <a:spcPct val="125000"/>
              </a:lnSpc>
              <a:buNone/>
            </a:pPr>
            <a:r>
              <a:rPr lang="en-US" sz="1400" dirty="0">
                <a:solidFill>
                  <a:schemeClr val="tx1"/>
                </a:solidFill>
                <a:latin typeface="+mn-lt" pitchFamily="34" charset="0"/>
                <a:ea typeface="+mn-lt" pitchFamily="34" charset="-122"/>
                <a:cs typeface="+mn-lt" pitchFamily="34" charset="-120"/>
              </a:rPr>
              <a:t>Un sport complet, accessible à tous les budgets, qui se pratique en famille, à son rythme, en pleine nature.</a:t>
            </a:r>
            <a:endParaRPr lang="en-US" sz="14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4EC"/>
        </a:solidFill>
      </p:bgPr>
    </p:bg>
    <p:spTree>
      <p:nvGrpSpPr>
        <p:cNvPr id="1" name=""/>
        <p:cNvGrpSpPr/>
        <p:nvPr/>
      </p:nvGrpSpPr>
      <p:grpSpPr>
        <a:xfrm>
          <a:off x="0" y="0"/>
          <a:ext cx="0" cy="0"/>
          <a:chOff x="0" y="0"/>
          <a:chExt cx="0" cy="0"/>
        </a:xfrm>
      </p:grpSpPr>
      <p:sp>
        <p:nvSpPr>
          <p:cNvPr id="2" name="Text 0"/>
          <p:cNvSpPr txBox="1"/>
          <p:nvPr/>
        </p:nvSpPr>
        <p:spPr>
          <a:xfrm>
            <a:off x="812800" y="1333500"/>
            <a:ext cx="4953000" cy="254000"/>
          </a:xfrm>
          <a:prstGeom prst="rect">
            <a:avLst/>
          </a:prstGeom>
          <a:noFill/>
          <a:ln/>
        </p:spPr>
        <p:txBody>
          <a:bodyPr wrap="square" lIns="0" tIns="0" rIns="0" bIns="0" rtlCol="0" anchor="t"/>
          <a:lstStyle/>
          <a:p>
            <a:pPr algn="l" indent="0" marL="0">
              <a:lnSpc>
                <a:spcPct val="125000"/>
              </a:lnSpc>
              <a:buNone/>
            </a:pPr>
            <a:r>
              <a:rPr lang="en-US" sz="1200" spc="400" kern="0" dirty="0">
                <a:solidFill>
                  <a:schemeClr val="accent3"/>
                </a:solidFill>
                <a:latin typeface="+mn-lt" pitchFamily="34" charset="0"/>
                <a:ea typeface="+mn-lt" pitchFamily="34" charset="-122"/>
                <a:cs typeface="+mn-lt" pitchFamily="34" charset="-120"/>
              </a:rPr>
              <a:t>S'IMPLIQUER · DEVENIR BÉNÉVOLE</a:t>
            </a:r>
            <a:endParaRPr lang="en-US" sz="1200" dirty="0"/>
          </a:p>
        </p:txBody>
      </p:sp>
      <p:sp>
        <p:nvSpPr>
          <p:cNvPr id="3" name="Text 1"/>
          <p:cNvSpPr txBox="1"/>
          <p:nvPr/>
        </p:nvSpPr>
        <p:spPr>
          <a:xfrm>
            <a:off x="812800" y="1663700"/>
            <a:ext cx="5207000" cy="1460500"/>
          </a:xfrm>
          <a:prstGeom prst="rect">
            <a:avLst/>
          </a:prstGeom>
          <a:noFill/>
          <a:ln/>
        </p:spPr>
        <p:txBody>
          <a:bodyPr wrap="square" lIns="0" tIns="0" rIns="0" bIns="0" rtlCol="0" anchor="t"/>
          <a:lstStyle/>
          <a:p>
            <a:pPr indent="0" marL="0">
              <a:lnSpc>
                <a:spcPct val="105000"/>
              </a:lnSpc>
              <a:buNone/>
            </a:pPr>
            <a:r>
              <a:rPr lang="en-US" sz="3200" b="1" dirty="0">
                <a:solidFill>
                  <a:schemeClr val="tx2"/>
                </a:solidFill>
                <a:latin typeface="+mj-lt" pitchFamily="34" charset="0"/>
                <a:ea typeface="+mj-lt" pitchFamily="34" charset="-122"/>
                <a:cs typeface="+mj-lt" pitchFamily="34" charset="-120"/>
              </a:rPr>
              <a:t>Sans bénévoles, pas de compétitions</a:t>
            </a:r>
            <a:endParaRPr lang="en-US" sz="3200" dirty="0"/>
          </a:p>
        </p:txBody>
      </p:sp>
      <p:sp>
        <p:nvSpPr>
          <p:cNvPr id="4" name="Shape 2"/>
          <p:cNvSpPr/>
          <p:nvPr/>
        </p:nvSpPr>
        <p:spPr>
          <a:xfrm>
            <a:off x="812800" y="3302000"/>
            <a:ext cx="609600" cy="0"/>
          </a:xfrm>
          <a:prstGeom prst="line">
            <a:avLst/>
          </a:prstGeom>
          <a:noFill/>
          <a:ln w="19050">
            <a:solidFill>
              <a:schemeClr val="accent2"/>
            </a:solidFill>
            <a:prstDash val="solid"/>
          </a:ln>
        </p:spPr>
      </p:sp>
      <p:sp>
        <p:nvSpPr>
          <p:cNvPr id="5" name="Text 3"/>
          <p:cNvSpPr txBox="1"/>
          <p:nvPr/>
        </p:nvSpPr>
        <p:spPr>
          <a:xfrm>
            <a:off x="812800" y="3492500"/>
            <a:ext cx="4953000" cy="1524000"/>
          </a:xfrm>
          <a:prstGeom prst="rect">
            <a:avLst/>
          </a:prstGeom>
          <a:noFill/>
          <a:ln/>
        </p:spPr>
        <p:txBody>
          <a:bodyPr wrap="square" lIns="0" tIns="0" rIns="0" bIns="0" rtlCol="0" anchor="t"/>
          <a:lstStyle/>
          <a:p>
            <a:pPr algn="l" indent="0" marL="0">
              <a:lnSpc>
                <a:spcPct val="130000"/>
              </a:lnSpc>
              <a:buNone/>
            </a:pPr>
            <a:r>
              <a:rPr lang="en-US" sz="1500" dirty="0">
                <a:solidFill>
                  <a:schemeClr val="tx1"/>
                </a:solidFill>
                <a:latin typeface="+mn-lt" pitchFamily="34" charset="0"/>
                <a:ea typeface="+mn-lt" pitchFamily="34" charset="-122"/>
                <a:cs typeface="+mn-lt" pitchFamily="34" charset="-120"/>
              </a:rPr>
              <a:t>Parent, golfeur ou simplement passionné : une demi-journée de temps en temps suffit pour faire la différence. Pas besoin d'être expert, les consignes sont données sur place.</a:t>
            </a:r>
            <a:endParaRPr lang="en-US" sz="1500" dirty="0"/>
          </a:p>
        </p:txBody>
      </p:sp>
      <p:sp>
        <p:nvSpPr>
          <p:cNvPr id="6" name="Missions"/>
          <p:cNvSpPr/>
          <p:nvPr/>
        </p:nvSpPr>
        <p:spPr>
          <a:xfrm>
            <a:off x="6350000" y="952500"/>
            <a:ext cx="5029200" cy="4826000"/>
          </a:xfrm>
          <a:prstGeom prst="roundRect">
            <a:avLst>
              <a:gd name="adj" fmla="val 1516"/>
            </a:avLst>
          </a:prstGeom>
          <a:solidFill>
            <a:schemeClr val="bg1"/>
          </a:solidFill>
          <a:ln w="9525">
            <a:solidFill>
              <a:schemeClr val="accent6"/>
            </a:solidFill>
            <a:prstDash val="solid"/>
          </a:ln>
        </p:spPr>
      </p:sp>
      <p:sp>
        <p:nvSpPr>
          <p:cNvPr id="7" name="Shape 5"/>
          <p:cNvSpPr/>
          <p:nvPr/>
        </p:nvSpPr>
        <p:spPr>
          <a:xfrm>
            <a:off x="6604000" y="1295400"/>
            <a:ext cx="457200" cy="457200"/>
          </a:xfrm>
          <a:prstGeom prst="ellipse">
            <a:avLst/>
          </a:prstGeom>
          <a:solidFill>
            <a:schemeClr val="accent1"/>
          </a:solidFill>
          <a:ln/>
        </p:spPr>
      </p:sp>
      <p:pic>
        <p:nvPicPr>
          <p:cNvPr id="8" name="Image 0" descr="preencoded.png">    </p:cNvPr>
          <p:cNvPicPr>
            <a:picLocks noChangeAspect="1"/>
          </p:cNvPicPr>
          <p:nvPr/>
        </p:nvPicPr>
        <p:blipFill>
          <a:blip r:embed="rId1"/>
          <a:stretch>
            <a:fillRect/>
          </a:stretch>
        </p:blipFill>
        <p:spPr>
          <a:xfrm>
            <a:off x="6727444" y="1418844"/>
            <a:ext cx="210312" cy="210312"/>
          </a:xfrm>
          <a:prstGeom prst="rect">
            <a:avLst/>
          </a:prstGeom>
        </p:spPr>
      </p:pic>
      <p:sp>
        <p:nvSpPr>
          <p:cNvPr id="9" name="Text 6"/>
          <p:cNvSpPr txBox="1"/>
          <p:nvPr/>
        </p:nvSpPr>
        <p:spPr>
          <a:xfrm>
            <a:off x="7239000" y="1231900"/>
            <a:ext cx="3886200" cy="304800"/>
          </a:xfrm>
          <a:prstGeom prst="rect">
            <a:avLst/>
          </a:prstGeom>
          <a:noFill/>
          <a:ln/>
        </p:spPr>
        <p:txBody>
          <a:bodyPr wrap="square" lIns="0" tIns="0" rIns="0" bIns="0" rtlCol="0" anchor="t"/>
          <a:lstStyle/>
          <a:p>
            <a:pPr algn="l" indent="0" marL="0">
              <a:lnSpc>
                <a:spcPct val="105000"/>
              </a:lnSpc>
              <a:buNone/>
            </a:pPr>
            <a:r>
              <a:rPr lang="en-US" sz="1700" b="1" dirty="0">
                <a:solidFill>
                  <a:schemeClr val="tx2"/>
                </a:solidFill>
                <a:latin typeface="+mj-lt" pitchFamily="34" charset="0"/>
                <a:ea typeface="+mj-lt" pitchFamily="34" charset="-122"/>
                <a:cs typeface="+mj-lt" pitchFamily="34" charset="-120"/>
              </a:rPr>
              <a:t>Suivre une partie</a:t>
            </a:r>
            <a:endParaRPr lang="en-US" sz="1700" dirty="0"/>
          </a:p>
        </p:txBody>
      </p:sp>
      <p:sp>
        <p:nvSpPr>
          <p:cNvPr id="10" name="Text 7"/>
          <p:cNvSpPr txBox="1"/>
          <p:nvPr/>
        </p:nvSpPr>
        <p:spPr>
          <a:xfrm>
            <a:off x="7239000" y="1562100"/>
            <a:ext cx="3886200" cy="381000"/>
          </a:xfrm>
          <a:prstGeom prst="rect">
            <a:avLst/>
          </a:prstGeom>
          <a:noFill/>
          <a:ln/>
        </p:spPr>
        <p:txBody>
          <a:bodyPr wrap="square" lIns="0" tIns="0" rIns="0" bIns="0" rtlCol="0" anchor="t"/>
          <a:lstStyle/>
          <a:p>
            <a:pPr algn="l" indent="0" marL="0">
              <a:lnSpc>
                <a:spcPct val="125000"/>
              </a:lnSpc>
              <a:buNone/>
            </a:pPr>
            <a:r>
              <a:rPr lang="en-US" sz="1200" dirty="0">
                <a:solidFill>
                  <a:schemeClr val="accent5"/>
                </a:solidFill>
                <a:latin typeface="+mn-lt" pitchFamily="34" charset="0"/>
                <a:ea typeface="+mn-lt" pitchFamily="34" charset="-122"/>
                <a:cs typeface="+mn-lt" pitchFamily="34" charset="-120"/>
              </a:rPr>
              <a:t>Accompagner des U10 ou U12, jamais la partie de son enfant</a:t>
            </a:r>
            <a:endParaRPr lang="en-US" sz="1200" dirty="0"/>
          </a:p>
        </p:txBody>
      </p:sp>
      <p:sp>
        <p:nvSpPr>
          <p:cNvPr id="11" name="Shape 8"/>
          <p:cNvSpPr/>
          <p:nvPr/>
        </p:nvSpPr>
        <p:spPr>
          <a:xfrm>
            <a:off x="6604000" y="2006600"/>
            <a:ext cx="4521200" cy="0"/>
          </a:xfrm>
          <a:prstGeom prst="line">
            <a:avLst/>
          </a:prstGeom>
          <a:noFill/>
          <a:ln w="9525">
            <a:solidFill>
              <a:schemeClr val="accent6"/>
            </a:solidFill>
            <a:prstDash val="solid"/>
          </a:ln>
        </p:spPr>
      </p:sp>
      <p:sp>
        <p:nvSpPr>
          <p:cNvPr id="12" name="Shape 9"/>
          <p:cNvSpPr/>
          <p:nvPr/>
        </p:nvSpPr>
        <p:spPr>
          <a:xfrm>
            <a:off x="6604000" y="2209800"/>
            <a:ext cx="457200" cy="457200"/>
          </a:xfrm>
          <a:prstGeom prst="ellipse">
            <a:avLst/>
          </a:prstGeom>
          <a:solidFill>
            <a:schemeClr val="accent1"/>
          </a:solidFill>
          <a:ln/>
        </p:spPr>
      </p:sp>
      <p:pic>
        <p:nvPicPr>
          <p:cNvPr id="13" name="Image 1" descr="preencoded.png">    </p:cNvPr>
          <p:cNvPicPr>
            <a:picLocks noChangeAspect="1"/>
          </p:cNvPicPr>
          <p:nvPr/>
        </p:nvPicPr>
        <p:blipFill>
          <a:blip r:embed="rId2"/>
          <a:stretch>
            <a:fillRect/>
          </a:stretch>
        </p:blipFill>
        <p:spPr>
          <a:xfrm>
            <a:off x="6727444" y="2333244"/>
            <a:ext cx="210312" cy="210312"/>
          </a:xfrm>
          <a:prstGeom prst="rect">
            <a:avLst/>
          </a:prstGeom>
        </p:spPr>
      </p:pic>
      <p:sp>
        <p:nvSpPr>
          <p:cNvPr id="14" name="Text 10"/>
          <p:cNvSpPr txBox="1"/>
          <p:nvPr/>
        </p:nvSpPr>
        <p:spPr>
          <a:xfrm>
            <a:off x="7239000" y="2146300"/>
            <a:ext cx="3886200" cy="304800"/>
          </a:xfrm>
          <a:prstGeom prst="rect">
            <a:avLst/>
          </a:prstGeom>
          <a:noFill/>
          <a:ln/>
        </p:spPr>
        <p:txBody>
          <a:bodyPr wrap="square" lIns="0" tIns="0" rIns="0" bIns="0" rtlCol="0" anchor="t"/>
          <a:lstStyle/>
          <a:p>
            <a:pPr algn="l" indent="0" marL="0">
              <a:lnSpc>
                <a:spcPct val="105000"/>
              </a:lnSpc>
              <a:buNone/>
            </a:pPr>
            <a:r>
              <a:rPr lang="en-US" sz="1700" b="1" dirty="0">
                <a:solidFill>
                  <a:schemeClr val="tx2"/>
                </a:solidFill>
                <a:latin typeface="+mj-lt" pitchFamily="34" charset="0"/>
                <a:ea typeface="+mj-lt" pitchFamily="34" charset="-122"/>
                <a:cs typeface="+mj-lt" pitchFamily="34" charset="-120"/>
              </a:rPr>
              <a:t>Accueil et scores</a:t>
            </a:r>
            <a:endParaRPr lang="en-US" sz="1700" dirty="0"/>
          </a:p>
        </p:txBody>
      </p:sp>
      <p:sp>
        <p:nvSpPr>
          <p:cNvPr id="15" name="Text 11"/>
          <p:cNvSpPr txBox="1"/>
          <p:nvPr/>
        </p:nvSpPr>
        <p:spPr>
          <a:xfrm>
            <a:off x="7239000" y="2476500"/>
            <a:ext cx="3886200" cy="381000"/>
          </a:xfrm>
          <a:prstGeom prst="rect">
            <a:avLst/>
          </a:prstGeom>
          <a:noFill/>
          <a:ln/>
        </p:spPr>
        <p:txBody>
          <a:bodyPr wrap="square" lIns="0" tIns="0" rIns="0" bIns="0" rtlCol="0" anchor="t"/>
          <a:lstStyle/>
          <a:p>
            <a:pPr algn="l" indent="0" marL="0">
              <a:lnSpc>
                <a:spcPct val="125000"/>
              </a:lnSpc>
              <a:buNone/>
            </a:pPr>
            <a:r>
              <a:rPr lang="en-US" sz="1200" dirty="0">
                <a:solidFill>
                  <a:schemeClr val="accent5"/>
                </a:solidFill>
                <a:latin typeface="+mn-lt" pitchFamily="34" charset="0"/>
                <a:ea typeface="+mn-lt" pitchFamily="34" charset="-122"/>
                <a:cs typeface="+mn-lt" pitchFamily="34" charset="-120"/>
              </a:rPr>
              <a:t>Accueillir les joueurs, aider à l'enregistrement des cartes</a:t>
            </a:r>
            <a:endParaRPr lang="en-US" sz="1200" dirty="0"/>
          </a:p>
        </p:txBody>
      </p:sp>
      <p:sp>
        <p:nvSpPr>
          <p:cNvPr id="16" name="Shape 12"/>
          <p:cNvSpPr/>
          <p:nvPr/>
        </p:nvSpPr>
        <p:spPr>
          <a:xfrm>
            <a:off x="6604000" y="2921000"/>
            <a:ext cx="4521200" cy="0"/>
          </a:xfrm>
          <a:prstGeom prst="line">
            <a:avLst/>
          </a:prstGeom>
          <a:noFill/>
          <a:ln w="9525">
            <a:solidFill>
              <a:schemeClr val="accent6"/>
            </a:solidFill>
            <a:prstDash val="solid"/>
          </a:ln>
        </p:spPr>
      </p:sp>
      <p:sp>
        <p:nvSpPr>
          <p:cNvPr id="17" name="Shape 13"/>
          <p:cNvSpPr/>
          <p:nvPr/>
        </p:nvSpPr>
        <p:spPr>
          <a:xfrm>
            <a:off x="6604000" y="3124200"/>
            <a:ext cx="457200" cy="457200"/>
          </a:xfrm>
          <a:prstGeom prst="ellipse">
            <a:avLst/>
          </a:prstGeom>
          <a:solidFill>
            <a:schemeClr val="accent1"/>
          </a:solidFill>
          <a:ln/>
        </p:spPr>
      </p:sp>
      <p:pic>
        <p:nvPicPr>
          <p:cNvPr id="18" name="Image 2" descr="preencoded.png">    </p:cNvPr>
          <p:cNvPicPr>
            <a:picLocks noChangeAspect="1"/>
          </p:cNvPicPr>
          <p:nvPr/>
        </p:nvPicPr>
        <p:blipFill>
          <a:blip r:embed="rId3"/>
          <a:stretch>
            <a:fillRect/>
          </a:stretch>
        </p:blipFill>
        <p:spPr>
          <a:xfrm>
            <a:off x="6727444" y="3247644"/>
            <a:ext cx="210312" cy="210312"/>
          </a:xfrm>
          <a:prstGeom prst="rect">
            <a:avLst/>
          </a:prstGeom>
        </p:spPr>
      </p:pic>
      <p:sp>
        <p:nvSpPr>
          <p:cNvPr id="19" name="Text 14"/>
          <p:cNvSpPr txBox="1"/>
          <p:nvPr/>
        </p:nvSpPr>
        <p:spPr>
          <a:xfrm>
            <a:off x="7239000" y="3060700"/>
            <a:ext cx="3886200" cy="304800"/>
          </a:xfrm>
          <a:prstGeom prst="rect">
            <a:avLst/>
          </a:prstGeom>
          <a:noFill/>
          <a:ln/>
        </p:spPr>
        <p:txBody>
          <a:bodyPr wrap="square" lIns="0" tIns="0" rIns="0" bIns="0" rtlCol="0" anchor="t"/>
          <a:lstStyle/>
          <a:p>
            <a:pPr algn="l" indent="0" marL="0">
              <a:lnSpc>
                <a:spcPct val="105000"/>
              </a:lnSpc>
              <a:buNone/>
            </a:pPr>
            <a:r>
              <a:rPr lang="en-US" sz="1700" b="1" dirty="0">
                <a:solidFill>
                  <a:schemeClr val="tx2"/>
                </a:solidFill>
                <a:latin typeface="+mj-lt" pitchFamily="34" charset="0"/>
                <a:ea typeface="+mj-lt" pitchFamily="34" charset="-122"/>
                <a:cs typeface="+mj-lt" pitchFamily="34" charset="-120"/>
              </a:rPr>
              <a:t>Remise des prix</a:t>
            </a:r>
            <a:endParaRPr lang="en-US" sz="1700" dirty="0"/>
          </a:p>
        </p:txBody>
      </p:sp>
      <p:sp>
        <p:nvSpPr>
          <p:cNvPr id="20" name="Text 15"/>
          <p:cNvSpPr txBox="1"/>
          <p:nvPr/>
        </p:nvSpPr>
        <p:spPr>
          <a:xfrm>
            <a:off x="7239000" y="3390900"/>
            <a:ext cx="3886200" cy="381000"/>
          </a:xfrm>
          <a:prstGeom prst="rect">
            <a:avLst/>
          </a:prstGeom>
          <a:noFill/>
          <a:ln/>
        </p:spPr>
        <p:txBody>
          <a:bodyPr wrap="square" lIns="0" tIns="0" rIns="0" bIns="0" rtlCol="0" anchor="t"/>
          <a:lstStyle/>
          <a:p>
            <a:pPr algn="l" indent="0" marL="0">
              <a:lnSpc>
                <a:spcPct val="125000"/>
              </a:lnSpc>
              <a:buNone/>
            </a:pPr>
            <a:r>
              <a:rPr lang="en-US" sz="1200" dirty="0">
                <a:solidFill>
                  <a:schemeClr val="accent5"/>
                </a:solidFill>
                <a:latin typeface="+mn-lt" pitchFamily="34" charset="0"/>
                <a:ea typeface="+mn-lt" pitchFamily="34" charset="-122"/>
                <a:cs typeface="+mn-lt" pitchFamily="34" charset="-120"/>
              </a:rPr>
              <a:t>Trophées, dotations et goûter des enfants</a:t>
            </a:r>
            <a:endParaRPr lang="en-US" sz="1200" dirty="0"/>
          </a:p>
        </p:txBody>
      </p:sp>
      <p:sp>
        <p:nvSpPr>
          <p:cNvPr id="21" name="Shape 16"/>
          <p:cNvSpPr/>
          <p:nvPr/>
        </p:nvSpPr>
        <p:spPr>
          <a:xfrm>
            <a:off x="6604000" y="3835400"/>
            <a:ext cx="4521200" cy="0"/>
          </a:xfrm>
          <a:prstGeom prst="line">
            <a:avLst/>
          </a:prstGeom>
          <a:noFill/>
          <a:ln w="9525">
            <a:solidFill>
              <a:schemeClr val="accent6"/>
            </a:solidFill>
            <a:prstDash val="solid"/>
          </a:ln>
        </p:spPr>
      </p:sp>
      <p:sp>
        <p:nvSpPr>
          <p:cNvPr id="22" name="Shape 17"/>
          <p:cNvSpPr/>
          <p:nvPr/>
        </p:nvSpPr>
        <p:spPr>
          <a:xfrm>
            <a:off x="6604000" y="4038600"/>
            <a:ext cx="457200" cy="457200"/>
          </a:xfrm>
          <a:prstGeom prst="ellipse">
            <a:avLst/>
          </a:prstGeom>
          <a:solidFill>
            <a:schemeClr val="accent1"/>
          </a:solidFill>
          <a:ln/>
        </p:spPr>
      </p:sp>
      <p:pic>
        <p:nvPicPr>
          <p:cNvPr id="23" name="Image 3" descr="preencoded.png">    </p:cNvPr>
          <p:cNvPicPr>
            <a:picLocks noChangeAspect="1"/>
          </p:cNvPicPr>
          <p:nvPr/>
        </p:nvPicPr>
        <p:blipFill>
          <a:blip r:embed="rId4"/>
          <a:stretch>
            <a:fillRect/>
          </a:stretch>
        </p:blipFill>
        <p:spPr>
          <a:xfrm>
            <a:off x="6727444" y="4162044"/>
            <a:ext cx="210312" cy="210312"/>
          </a:xfrm>
          <a:prstGeom prst="rect">
            <a:avLst/>
          </a:prstGeom>
        </p:spPr>
      </p:pic>
      <p:sp>
        <p:nvSpPr>
          <p:cNvPr id="24" name="Text 18"/>
          <p:cNvSpPr txBox="1"/>
          <p:nvPr/>
        </p:nvSpPr>
        <p:spPr>
          <a:xfrm>
            <a:off x="7239000" y="3975100"/>
            <a:ext cx="3886200" cy="304800"/>
          </a:xfrm>
          <a:prstGeom prst="rect">
            <a:avLst/>
          </a:prstGeom>
          <a:noFill/>
          <a:ln/>
        </p:spPr>
        <p:txBody>
          <a:bodyPr wrap="square" lIns="0" tIns="0" rIns="0" bIns="0" rtlCol="0" anchor="t"/>
          <a:lstStyle/>
          <a:p>
            <a:pPr algn="l" indent="0" marL="0">
              <a:lnSpc>
                <a:spcPct val="105000"/>
              </a:lnSpc>
              <a:buNone/>
            </a:pPr>
            <a:r>
              <a:rPr lang="en-US" sz="1700" b="1" dirty="0">
                <a:solidFill>
                  <a:schemeClr val="tx2"/>
                </a:solidFill>
                <a:latin typeface="+mj-lt" pitchFamily="34" charset="0"/>
                <a:ea typeface="+mj-lt" pitchFamily="34" charset="-122"/>
                <a:cs typeface="+mj-lt" pitchFamily="34" charset="-120"/>
              </a:rPr>
              <a:t>Photos et reportage</a:t>
            </a:r>
            <a:endParaRPr lang="en-US" sz="1700" dirty="0"/>
          </a:p>
        </p:txBody>
      </p:sp>
      <p:sp>
        <p:nvSpPr>
          <p:cNvPr id="25" name="Text 19"/>
          <p:cNvSpPr txBox="1"/>
          <p:nvPr/>
        </p:nvSpPr>
        <p:spPr>
          <a:xfrm>
            <a:off x="7239000" y="4305300"/>
            <a:ext cx="3886200" cy="381000"/>
          </a:xfrm>
          <a:prstGeom prst="rect">
            <a:avLst/>
          </a:prstGeom>
          <a:noFill/>
          <a:ln/>
        </p:spPr>
        <p:txBody>
          <a:bodyPr wrap="square" lIns="0" tIns="0" rIns="0" bIns="0" rtlCol="0" anchor="t"/>
          <a:lstStyle/>
          <a:p>
            <a:pPr algn="l" indent="0" marL="0">
              <a:lnSpc>
                <a:spcPct val="125000"/>
              </a:lnSpc>
              <a:buNone/>
            </a:pPr>
            <a:r>
              <a:rPr lang="en-US" sz="1200" dirty="0">
                <a:solidFill>
                  <a:schemeClr val="accent5"/>
                </a:solidFill>
                <a:latin typeface="+mn-lt" pitchFamily="34" charset="0"/>
                <a:ea typeface="+mn-lt" pitchFamily="34" charset="-122"/>
                <a:cs typeface="+mn-lt" pitchFamily="34" charset="-120"/>
              </a:rPr>
              <a:t>Pour le site et notre compte Instagram</a:t>
            </a:r>
            <a:endParaRPr lang="en-US" sz="1200" dirty="0"/>
          </a:p>
        </p:txBody>
      </p:sp>
      <p:sp>
        <p:nvSpPr>
          <p:cNvPr id="26" name="Shape 20"/>
          <p:cNvSpPr/>
          <p:nvPr/>
        </p:nvSpPr>
        <p:spPr>
          <a:xfrm>
            <a:off x="6604000" y="4749800"/>
            <a:ext cx="4521200" cy="0"/>
          </a:xfrm>
          <a:prstGeom prst="line">
            <a:avLst/>
          </a:prstGeom>
          <a:noFill/>
          <a:ln w="9525">
            <a:solidFill>
              <a:schemeClr val="accent6"/>
            </a:solidFill>
            <a:prstDash val="solid"/>
          </a:ln>
        </p:spPr>
      </p:sp>
      <p:sp>
        <p:nvSpPr>
          <p:cNvPr id="27" name="Shape 21"/>
          <p:cNvSpPr/>
          <p:nvPr/>
        </p:nvSpPr>
        <p:spPr>
          <a:xfrm>
            <a:off x="6604000" y="4953000"/>
            <a:ext cx="457200" cy="457200"/>
          </a:xfrm>
          <a:prstGeom prst="ellipse">
            <a:avLst/>
          </a:prstGeom>
          <a:solidFill>
            <a:schemeClr val="accent1"/>
          </a:solidFill>
          <a:ln/>
        </p:spPr>
      </p:sp>
      <p:pic>
        <p:nvPicPr>
          <p:cNvPr id="28" name="Image 4" descr="preencoded.png">    </p:cNvPr>
          <p:cNvPicPr>
            <a:picLocks noChangeAspect="1"/>
          </p:cNvPicPr>
          <p:nvPr/>
        </p:nvPicPr>
        <p:blipFill>
          <a:blip r:embed="rId5"/>
          <a:stretch>
            <a:fillRect/>
          </a:stretch>
        </p:blipFill>
        <p:spPr>
          <a:xfrm>
            <a:off x="6727444" y="5076444"/>
            <a:ext cx="210312" cy="210312"/>
          </a:xfrm>
          <a:prstGeom prst="rect">
            <a:avLst/>
          </a:prstGeom>
        </p:spPr>
      </p:pic>
      <p:sp>
        <p:nvSpPr>
          <p:cNvPr id="29" name="Text 22"/>
          <p:cNvSpPr txBox="1"/>
          <p:nvPr/>
        </p:nvSpPr>
        <p:spPr>
          <a:xfrm>
            <a:off x="7239000" y="4889500"/>
            <a:ext cx="3886200" cy="304800"/>
          </a:xfrm>
          <a:prstGeom prst="rect">
            <a:avLst/>
          </a:prstGeom>
          <a:noFill/>
          <a:ln/>
        </p:spPr>
        <p:txBody>
          <a:bodyPr wrap="square" lIns="0" tIns="0" rIns="0" bIns="0" rtlCol="0" anchor="t"/>
          <a:lstStyle/>
          <a:p>
            <a:pPr algn="l" indent="0" marL="0">
              <a:lnSpc>
                <a:spcPct val="105000"/>
              </a:lnSpc>
              <a:buNone/>
            </a:pPr>
            <a:r>
              <a:rPr lang="en-US" sz="1700" b="1" dirty="0">
                <a:solidFill>
                  <a:schemeClr val="tx2"/>
                </a:solidFill>
                <a:latin typeface="+mj-lt" pitchFamily="34" charset="0"/>
                <a:ea typeface="+mj-lt" pitchFamily="34" charset="-122"/>
                <a:cs typeface="+mj-lt" pitchFamily="34" charset="-120"/>
              </a:rPr>
              <a:t>Logistique</a:t>
            </a:r>
            <a:endParaRPr lang="en-US" sz="1700" dirty="0"/>
          </a:p>
        </p:txBody>
      </p:sp>
      <p:sp>
        <p:nvSpPr>
          <p:cNvPr id="30" name="Text 23"/>
          <p:cNvSpPr txBox="1"/>
          <p:nvPr/>
        </p:nvSpPr>
        <p:spPr>
          <a:xfrm>
            <a:off x="7239000" y="5219700"/>
            <a:ext cx="3886200" cy="381000"/>
          </a:xfrm>
          <a:prstGeom prst="rect">
            <a:avLst/>
          </a:prstGeom>
          <a:noFill/>
          <a:ln/>
        </p:spPr>
        <p:txBody>
          <a:bodyPr wrap="square" lIns="0" tIns="0" rIns="0" bIns="0" rtlCol="0" anchor="t"/>
          <a:lstStyle/>
          <a:p>
            <a:pPr algn="l" indent="0" marL="0">
              <a:lnSpc>
                <a:spcPct val="125000"/>
              </a:lnSpc>
              <a:buNone/>
            </a:pPr>
            <a:r>
              <a:rPr lang="en-US" sz="1200" dirty="0">
                <a:solidFill>
                  <a:schemeClr val="accent5"/>
                </a:solidFill>
                <a:latin typeface="+mn-lt" pitchFamily="34" charset="0"/>
                <a:ea typeface="+mn-lt" pitchFamily="34" charset="-122"/>
                <a:cs typeface="+mn-lt" pitchFamily="34" charset="-120"/>
              </a:rPr>
              <a:t>Matériel, installation, déplacements des sélections</a:t>
            </a:r>
            <a:endParaRPr lang="en-US" sz="12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lIns="0" tIns="0" rIns="0" bIns="0" rtlCol="0" anchor="t"/>
          <a:lstStyle/>
          <a:p>
            <a:pPr indent="0" marL="0">
              <a:buNone/>
            </a:pPr>
            <a:r>
              <a:rPr lang="en-US" sz="1200" spc="400" kern="0" dirty="0">
                <a:solidFill>
                  <a:schemeClr val="accent3"/>
                </a:solidFill>
                <a:latin typeface="+mn-lt" pitchFamily="34" charset="0"/>
                <a:ea typeface="+mn-lt" pitchFamily="34" charset="-122"/>
                <a:cs typeface="+mn-lt" pitchFamily="34" charset="-120"/>
              </a:rPr>
              <a:t>S'IMPLIQUER · CLUBS, AS ET ÉCOLES DE GOLF</a:t>
            </a: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lIns="0" tIns="0" rIns="0" bIns="0" rtlCol="0" anchor="ctr"/>
          <a:lstStyle/>
          <a:p>
            <a:pPr algn="l" indent="0" marL="0">
              <a:buNone/>
            </a:pPr>
            <a:r>
              <a:rPr lang="en-US" sz="3000" b="1" dirty="0">
                <a:solidFill>
                  <a:schemeClr val="tx2"/>
                </a:solidFill>
              </a:rPr>
              <a:t>Un espace dédié aux clubs</a:t>
            </a:r>
            <a:endParaRPr lang="en-US" sz="3000" dirty="0"/>
          </a:p>
        </p:txBody>
      </p:sp>
      <p:sp>
        <p:nvSpPr>
          <p:cNvPr id="4" name="Inscrire ses joueurs"/>
          <p:cNvSpPr/>
          <p:nvPr/>
        </p:nvSpPr>
        <p:spPr>
          <a:xfrm>
            <a:off x="812800" y="2032000"/>
            <a:ext cx="3386667" cy="2603500"/>
          </a:xfrm>
          <a:prstGeom prst="roundRect">
            <a:avLst>
              <a:gd name="adj" fmla="val 2810"/>
            </a:avLst>
          </a:prstGeom>
          <a:solidFill>
            <a:schemeClr val="bg2"/>
          </a:solidFill>
          <a:ln w="9525">
            <a:solidFill>
              <a:schemeClr val="accent6"/>
            </a:solidFill>
            <a:prstDash val="solid"/>
          </a:ln>
        </p:spPr>
      </p:sp>
      <p:sp>
        <p:nvSpPr>
          <p:cNvPr id="5" name="Shape 3"/>
          <p:cNvSpPr/>
          <p:nvPr/>
        </p:nvSpPr>
        <p:spPr>
          <a:xfrm>
            <a:off x="1066800" y="2286000"/>
            <a:ext cx="457200" cy="457200"/>
          </a:xfrm>
          <a:prstGeom prst="ellipse">
            <a:avLst/>
          </a:prstGeom>
          <a:solidFill>
            <a:schemeClr val="accent1"/>
          </a:solidFill>
          <a:ln/>
        </p:spPr>
      </p:sp>
      <p:pic>
        <p:nvPicPr>
          <p:cNvPr id="6" name="Image 0" descr="preencoded.png">    </p:cNvPr>
          <p:cNvPicPr>
            <a:picLocks noChangeAspect="1"/>
          </p:cNvPicPr>
          <p:nvPr/>
        </p:nvPicPr>
        <p:blipFill>
          <a:blip r:embed="rId1"/>
          <a:stretch>
            <a:fillRect/>
          </a:stretch>
        </p:blipFill>
        <p:spPr>
          <a:xfrm>
            <a:off x="1190244" y="2409444"/>
            <a:ext cx="210312" cy="210312"/>
          </a:xfrm>
          <a:prstGeom prst="rect">
            <a:avLst/>
          </a:prstGeom>
        </p:spPr>
      </p:pic>
      <p:sp>
        <p:nvSpPr>
          <p:cNvPr id="7" name="Text 4"/>
          <p:cNvSpPr txBox="1"/>
          <p:nvPr/>
        </p:nvSpPr>
        <p:spPr>
          <a:xfrm>
            <a:off x="1066800" y="2895600"/>
            <a:ext cx="2878667" cy="355600"/>
          </a:xfrm>
          <a:prstGeom prst="rect">
            <a:avLst/>
          </a:prstGeom>
          <a:noFill/>
          <a:ln/>
        </p:spPr>
        <p:txBody>
          <a:bodyPr wrap="square" lIns="0" tIns="0" rIns="0" bIns="0" rtlCol="0" anchor="t"/>
          <a:lstStyle/>
          <a:p>
            <a:pPr algn="l" indent="0" marL="0">
              <a:lnSpc>
                <a:spcPct val="105000"/>
              </a:lnSpc>
              <a:buNone/>
            </a:pPr>
            <a:r>
              <a:rPr lang="en-US" sz="1600" b="1" dirty="0">
                <a:solidFill>
                  <a:schemeClr val="tx2"/>
                </a:solidFill>
                <a:latin typeface="+mj-lt" pitchFamily="34" charset="0"/>
                <a:ea typeface="+mj-lt" pitchFamily="34" charset="-122"/>
                <a:cs typeface="+mj-lt" pitchFamily="34" charset="-120"/>
              </a:rPr>
              <a:t>Inscrire ses joueurs</a:t>
            </a:r>
            <a:endParaRPr lang="en-US" sz="1600" dirty="0"/>
          </a:p>
        </p:txBody>
      </p:sp>
      <p:sp>
        <p:nvSpPr>
          <p:cNvPr id="8" name="Text 5"/>
          <p:cNvSpPr txBox="1"/>
          <p:nvPr/>
        </p:nvSpPr>
        <p:spPr>
          <a:xfrm>
            <a:off x="1066800" y="3340100"/>
            <a:ext cx="2878667" cy="11430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Compétitions jeunes : les inscriptions passent par les pros et les responsables d'écoles de golf. Autres épreuves : selon le règlement de chacune.</a:t>
            </a:r>
            <a:endParaRPr lang="en-US" sz="1200" dirty="0"/>
          </a:p>
        </p:txBody>
      </p:sp>
      <p:sp>
        <p:nvSpPr>
          <p:cNvPr id="9" name="Déclarer un forfait"/>
          <p:cNvSpPr/>
          <p:nvPr/>
        </p:nvSpPr>
        <p:spPr>
          <a:xfrm>
            <a:off x="4402667" y="2032000"/>
            <a:ext cx="3386667" cy="2603500"/>
          </a:xfrm>
          <a:prstGeom prst="roundRect">
            <a:avLst>
              <a:gd name="adj" fmla="val 2810"/>
            </a:avLst>
          </a:prstGeom>
          <a:solidFill>
            <a:schemeClr val="bg2"/>
          </a:solidFill>
          <a:ln w="9525">
            <a:solidFill>
              <a:schemeClr val="accent6"/>
            </a:solidFill>
            <a:prstDash val="solid"/>
          </a:ln>
        </p:spPr>
      </p:sp>
      <p:sp>
        <p:nvSpPr>
          <p:cNvPr id="10" name="Shape 7"/>
          <p:cNvSpPr/>
          <p:nvPr/>
        </p:nvSpPr>
        <p:spPr>
          <a:xfrm>
            <a:off x="4656667" y="2286000"/>
            <a:ext cx="457200" cy="457200"/>
          </a:xfrm>
          <a:prstGeom prst="ellipse">
            <a:avLst/>
          </a:prstGeom>
          <a:solidFill>
            <a:schemeClr val="accent1"/>
          </a:solidFill>
          <a:ln/>
        </p:spPr>
      </p:sp>
      <p:pic>
        <p:nvPicPr>
          <p:cNvPr id="11" name="Image 1" descr="preencoded.png">    </p:cNvPr>
          <p:cNvPicPr>
            <a:picLocks noChangeAspect="1"/>
          </p:cNvPicPr>
          <p:nvPr/>
        </p:nvPicPr>
        <p:blipFill>
          <a:blip r:embed="rId2"/>
          <a:stretch>
            <a:fillRect/>
          </a:stretch>
        </p:blipFill>
        <p:spPr>
          <a:xfrm>
            <a:off x="4780111" y="2409444"/>
            <a:ext cx="210312" cy="210312"/>
          </a:xfrm>
          <a:prstGeom prst="rect">
            <a:avLst/>
          </a:prstGeom>
        </p:spPr>
      </p:pic>
      <p:sp>
        <p:nvSpPr>
          <p:cNvPr id="12" name="Text 8"/>
          <p:cNvSpPr txBox="1"/>
          <p:nvPr/>
        </p:nvSpPr>
        <p:spPr>
          <a:xfrm>
            <a:off x="4656667" y="2895600"/>
            <a:ext cx="2878667" cy="355600"/>
          </a:xfrm>
          <a:prstGeom prst="rect">
            <a:avLst/>
          </a:prstGeom>
          <a:noFill/>
          <a:ln/>
        </p:spPr>
        <p:txBody>
          <a:bodyPr wrap="square" lIns="0" tIns="0" rIns="0" bIns="0" rtlCol="0" anchor="t"/>
          <a:lstStyle/>
          <a:p>
            <a:pPr algn="l" indent="0" marL="0">
              <a:lnSpc>
                <a:spcPct val="105000"/>
              </a:lnSpc>
              <a:buNone/>
            </a:pPr>
            <a:r>
              <a:rPr lang="en-US" sz="1600" b="1" dirty="0">
                <a:solidFill>
                  <a:schemeClr val="tx2"/>
                </a:solidFill>
                <a:latin typeface="+mj-lt" pitchFamily="34" charset="0"/>
                <a:ea typeface="+mj-lt" pitchFamily="34" charset="-122"/>
                <a:cs typeface="+mj-lt" pitchFamily="34" charset="-120"/>
              </a:rPr>
              <a:t>Déclarer un forfait</a:t>
            </a:r>
            <a:endParaRPr lang="en-US" sz="1600" dirty="0"/>
          </a:p>
        </p:txBody>
      </p:sp>
      <p:sp>
        <p:nvSpPr>
          <p:cNvPr id="13" name="Text 9"/>
          <p:cNvSpPr txBox="1"/>
          <p:nvPr/>
        </p:nvSpPr>
        <p:spPr>
          <a:xfrm>
            <a:off x="4656667" y="3340100"/>
            <a:ext cx="2878667" cy="11430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Le plus tôt possible, via le formulaire de contact : compétition, nom du joueur et club. La Présidente ajuste les départs.</a:t>
            </a:r>
            <a:endParaRPr lang="en-US" sz="1200" dirty="0"/>
          </a:p>
        </p:txBody>
      </p:sp>
      <p:sp>
        <p:nvSpPr>
          <p:cNvPr id="14" name="Relayer aux familles"/>
          <p:cNvSpPr/>
          <p:nvPr/>
        </p:nvSpPr>
        <p:spPr>
          <a:xfrm>
            <a:off x="7992533" y="2032000"/>
            <a:ext cx="3386667" cy="2603500"/>
          </a:xfrm>
          <a:prstGeom prst="roundRect">
            <a:avLst>
              <a:gd name="adj" fmla="val 2810"/>
            </a:avLst>
          </a:prstGeom>
          <a:solidFill>
            <a:schemeClr val="bg2"/>
          </a:solidFill>
          <a:ln w="9525">
            <a:solidFill>
              <a:schemeClr val="accent6"/>
            </a:solidFill>
            <a:prstDash val="solid"/>
          </a:ln>
        </p:spPr>
      </p:sp>
      <p:sp>
        <p:nvSpPr>
          <p:cNvPr id="15" name="Shape 11"/>
          <p:cNvSpPr/>
          <p:nvPr/>
        </p:nvSpPr>
        <p:spPr>
          <a:xfrm>
            <a:off x="8246533" y="2286000"/>
            <a:ext cx="457200" cy="457200"/>
          </a:xfrm>
          <a:prstGeom prst="ellipse">
            <a:avLst/>
          </a:prstGeom>
          <a:solidFill>
            <a:schemeClr val="accent1"/>
          </a:solidFill>
          <a:ln/>
        </p:spPr>
      </p:sp>
      <p:pic>
        <p:nvPicPr>
          <p:cNvPr id="16" name="Image 2" descr="preencoded.png">    </p:cNvPr>
          <p:cNvPicPr>
            <a:picLocks noChangeAspect="1"/>
          </p:cNvPicPr>
          <p:nvPr/>
        </p:nvPicPr>
        <p:blipFill>
          <a:blip r:embed="rId3"/>
          <a:stretch>
            <a:fillRect/>
          </a:stretch>
        </p:blipFill>
        <p:spPr>
          <a:xfrm>
            <a:off x="8369977" y="2409444"/>
            <a:ext cx="210312" cy="210312"/>
          </a:xfrm>
          <a:prstGeom prst="rect">
            <a:avLst/>
          </a:prstGeom>
        </p:spPr>
      </p:pic>
      <p:sp>
        <p:nvSpPr>
          <p:cNvPr id="17" name="Text 12"/>
          <p:cNvSpPr txBox="1"/>
          <p:nvPr/>
        </p:nvSpPr>
        <p:spPr>
          <a:xfrm>
            <a:off x="8246533" y="2895600"/>
            <a:ext cx="2878667" cy="355600"/>
          </a:xfrm>
          <a:prstGeom prst="rect">
            <a:avLst/>
          </a:prstGeom>
          <a:noFill/>
          <a:ln/>
        </p:spPr>
        <p:txBody>
          <a:bodyPr wrap="square" lIns="0" tIns="0" rIns="0" bIns="0" rtlCol="0" anchor="t"/>
          <a:lstStyle/>
          <a:p>
            <a:pPr algn="l" indent="0" marL="0">
              <a:lnSpc>
                <a:spcPct val="105000"/>
              </a:lnSpc>
              <a:buNone/>
            </a:pPr>
            <a:r>
              <a:rPr lang="en-US" sz="1600" b="1" dirty="0">
                <a:solidFill>
                  <a:schemeClr val="tx2"/>
                </a:solidFill>
                <a:latin typeface="+mj-lt" pitchFamily="34" charset="0"/>
                <a:ea typeface="+mj-lt" pitchFamily="34" charset="-122"/>
                <a:cs typeface="+mj-lt" pitchFamily="34" charset="-120"/>
              </a:rPr>
              <a:t>Relayer aux familles</a:t>
            </a:r>
            <a:endParaRPr lang="en-US" sz="1600" dirty="0"/>
          </a:p>
        </p:txBody>
      </p:sp>
      <p:sp>
        <p:nvSpPr>
          <p:cNvPr id="18" name="Text 13"/>
          <p:cNvSpPr txBox="1"/>
          <p:nvPr/>
        </p:nvSpPr>
        <p:spPr>
          <a:xfrm>
            <a:off x="8246533" y="3340100"/>
            <a:ext cx="2878667" cy="11430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Le guide des parents (place des parents, règles de conduite, conseils pour le jour J) et l'appel aux bénévoles.</a:t>
            </a:r>
            <a:endParaRPr lang="en-US" sz="1200" dirty="0"/>
          </a:p>
        </p:txBody>
      </p:sp>
      <p:sp>
        <p:nvSpPr>
          <p:cNvPr id="19" name="Point d'entrée unique"/>
          <p:cNvSpPr/>
          <p:nvPr/>
        </p:nvSpPr>
        <p:spPr>
          <a:xfrm>
            <a:off x="812800" y="4889500"/>
            <a:ext cx="10566400" cy="889000"/>
          </a:xfrm>
          <a:prstGeom prst="roundRect">
            <a:avLst>
              <a:gd name="adj" fmla="val 8229"/>
            </a:avLst>
          </a:prstGeom>
          <a:solidFill>
            <a:schemeClr val="tx2"/>
          </a:solidFill>
          <a:ln/>
        </p:spPr>
      </p:sp>
      <p:sp>
        <p:nvSpPr>
          <p:cNvPr id="20" name="Shape 15"/>
          <p:cNvSpPr/>
          <p:nvPr/>
        </p:nvSpPr>
        <p:spPr>
          <a:xfrm>
            <a:off x="1066800" y="5105400"/>
            <a:ext cx="457200" cy="457200"/>
          </a:xfrm>
          <a:prstGeom prst="ellipse">
            <a:avLst/>
          </a:prstGeom>
          <a:solidFill>
            <a:schemeClr val="accent2"/>
          </a:solidFill>
          <a:ln/>
        </p:spPr>
      </p:sp>
      <p:pic>
        <p:nvPicPr>
          <p:cNvPr id="21" name="Image 3" descr="preencoded.png">    </p:cNvPr>
          <p:cNvPicPr>
            <a:picLocks noChangeAspect="1"/>
          </p:cNvPicPr>
          <p:nvPr/>
        </p:nvPicPr>
        <p:blipFill>
          <a:blip r:embed="rId4"/>
          <a:stretch>
            <a:fillRect/>
          </a:stretch>
        </p:blipFill>
        <p:spPr>
          <a:xfrm>
            <a:off x="1190244" y="5228844"/>
            <a:ext cx="210312" cy="210312"/>
          </a:xfrm>
          <a:prstGeom prst="rect">
            <a:avLst/>
          </a:prstGeom>
        </p:spPr>
      </p:pic>
      <p:sp>
        <p:nvSpPr>
          <p:cNvPr id="22" name="Text 16"/>
          <p:cNvSpPr txBox="1"/>
          <p:nvPr/>
        </p:nvSpPr>
        <p:spPr>
          <a:xfrm>
            <a:off x="1727200" y="4953000"/>
            <a:ext cx="9398000" cy="762000"/>
          </a:xfrm>
          <a:prstGeom prst="rect">
            <a:avLst/>
          </a:prstGeom>
          <a:noFill/>
          <a:ln/>
        </p:spPr>
        <p:txBody>
          <a:bodyPr wrap="square" lIns="0" tIns="0" rIns="0" bIns="0" rtlCol="0" anchor="ctr"/>
          <a:lstStyle/>
          <a:p>
            <a:pPr indent="0" marL="0">
              <a:lnSpc>
                <a:spcPct val="130000"/>
              </a:lnSpc>
              <a:buNone/>
            </a:pPr>
            <a:r>
              <a:rPr lang="en-US" sz="1400" b="1" dirty="0">
                <a:solidFill>
                  <a:schemeClr val="bg2"/>
                </a:solidFill>
                <a:latin typeface="+mn-lt" pitchFamily="34" charset="0"/>
                <a:ea typeface="+mn-lt" pitchFamily="34" charset="-122"/>
                <a:cs typeface="+mn-lt" pitchFamily="34" charset="-120"/>
              </a:rPr>
              <a:t>Un seul point d'entrée : le formulaire de contact.</a:t>
            </a:r>
            <a:pPr indent="0" marL="0">
              <a:lnSpc>
                <a:spcPct val="130000"/>
              </a:lnSpc>
              <a:buNone/>
            </a:pPr>
            <a:r>
              <a:rPr lang="en-US" sz="1400" dirty="0">
                <a:solidFill>
                  <a:schemeClr val="bg2"/>
                </a:solidFill>
                <a:latin typeface="+mn-lt" pitchFamily="34" charset="0"/>
                <a:ea typeface="+mn-lt" pitchFamily="34" charset="-122"/>
                <a:cs typeface="+mn-lt" pitchFamily="34" charset="-120"/>
              </a:rPr>
              <a:t> Forfait, compétition, Pitch &amp; Putt, paiement HelloAsso : le bon motif l'envoie au bon interlocuteur.</a:t>
            </a:r>
            <a:endParaRPr lang="en-US" sz="14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ph idx="100" type="body" hasCustomPrompt="1"/>
          </p:nvPr>
        </p:nvSpPr>
        <p:spPr>
          <a:xfrm>
            <a:off x="812800" y="762000"/>
            <a:ext cx="10566400" cy="254000"/>
          </a:xfrm>
          <a:prstGeom prst="rect">
            <a:avLst/>
          </a:prstGeom>
          <a:noFill/>
          <a:ln/>
        </p:spPr>
        <p:txBody>
          <a:bodyPr wrap="square" lIns="0" tIns="0" rIns="0" bIns="0" rtlCol="0" anchor="t"/>
          <a:lstStyle/>
          <a:p>
            <a:pPr indent="0" marL="0">
              <a:buNone/>
            </a:pPr>
            <a:r>
              <a:rPr lang="en-US" sz="1200" spc="400" kern="0" dirty="0">
                <a:solidFill>
                  <a:schemeClr val="accent3"/>
                </a:solidFill>
                <a:latin typeface="+mn-lt" pitchFamily="34" charset="0"/>
                <a:ea typeface="+mn-lt" pitchFamily="34" charset="-122"/>
                <a:cs typeface="+mn-lt" pitchFamily="34" charset="-120"/>
              </a:rPr>
              <a:t>S'IMPLIQUER · PARTENAIRES</a:t>
            </a:r>
            <a:endParaRPr lang="en-US" sz="1200" dirty="0"/>
          </a:p>
        </p:txBody>
      </p:sp>
      <p:sp>
        <p:nvSpPr>
          <p:cNvPr id="3" name="Text 0"/>
          <p:cNvSpPr/>
          <p:nvPr>
            <p:ph idx="101" type="title" hasCustomPrompt="1"/>
          </p:nvPr>
        </p:nvSpPr>
        <p:spPr>
          <a:xfrm>
            <a:off x="812800" y="1066800"/>
            <a:ext cx="10566400" cy="584200"/>
          </a:xfrm>
          <a:prstGeom prst="rect">
            <a:avLst/>
          </a:prstGeom>
          <a:noFill/>
          <a:ln/>
        </p:spPr>
        <p:txBody>
          <a:bodyPr wrap="square" lIns="0" tIns="0" rIns="0" bIns="0" rtlCol="0" anchor="ctr"/>
          <a:lstStyle/>
          <a:p>
            <a:pPr algn="l" indent="0" marL="0">
              <a:buNone/>
            </a:pPr>
            <a:r>
              <a:rPr lang="en-US" sz="3000" b="1" dirty="0">
                <a:solidFill>
                  <a:schemeClr val="tx2"/>
                </a:solidFill>
              </a:rPr>
              <a:t>Ils font vivre le golf en Gironde avec nous</a:t>
            </a:r>
            <a:endParaRPr lang="en-US" sz="3000" dirty="0"/>
          </a:p>
        </p:txBody>
      </p:sp>
      <p:sp>
        <p:nvSpPr>
          <p:cNvPr id="4" name="Partenaire majeur"/>
          <p:cNvSpPr/>
          <p:nvPr/>
        </p:nvSpPr>
        <p:spPr>
          <a:xfrm>
            <a:off x="812800" y="2006600"/>
            <a:ext cx="5181600" cy="1778000"/>
          </a:xfrm>
          <a:prstGeom prst="roundRect">
            <a:avLst>
              <a:gd name="adj" fmla="val 4114"/>
            </a:avLst>
          </a:prstGeom>
          <a:solidFill>
            <a:schemeClr val="tx2"/>
          </a:solidFill>
          <a:ln/>
        </p:spPr>
      </p:sp>
      <p:sp>
        <p:nvSpPr>
          <p:cNvPr id="5" name="Text 3"/>
          <p:cNvSpPr txBox="1"/>
          <p:nvPr/>
        </p:nvSpPr>
        <p:spPr>
          <a:xfrm>
            <a:off x="1041400" y="2235200"/>
            <a:ext cx="4724400" cy="228600"/>
          </a:xfrm>
          <a:prstGeom prst="rect">
            <a:avLst/>
          </a:prstGeom>
          <a:noFill/>
          <a:ln/>
        </p:spPr>
        <p:txBody>
          <a:bodyPr wrap="square" lIns="0" tIns="0" rIns="0" bIns="0" rtlCol="0" anchor="t"/>
          <a:lstStyle/>
          <a:p>
            <a:pPr algn="l" indent="0" marL="0">
              <a:lnSpc>
                <a:spcPct val="125000"/>
              </a:lnSpc>
              <a:buNone/>
            </a:pPr>
            <a:r>
              <a:rPr lang="en-US" sz="1200" spc="200" kern="0" dirty="0">
                <a:solidFill>
                  <a:schemeClr val="accent4"/>
                </a:solidFill>
                <a:latin typeface="+mn-lt" pitchFamily="34" charset="0"/>
                <a:ea typeface="+mn-lt" pitchFamily="34" charset="-122"/>
                <a:cs typeface="+mn-lt" pitchFamily="34" charset="-120"/>
              </a:rPr>
              <a:t>PARTENAIRE MAJEUR</a:t>
            </a:r>
            <a:endParaRPr lang="en-US" sz="1200" dirty="0"/>
          </a:p>
        </p:txBody>
      </p:sp>
      <p:sp>
        <p:nvSpPr>
          <p:cNvPr id="6" name="Text 4"/>
          <p:cNvSpPr txBox="1"/>
          <p:nvPr/>
        </p:nvSpPr>
        <p:spPr>
          <a:xfrm>
            <a:off x="1041400" y="2501900"/>
            <a:ext cx="4724400" cy="406400"/>
          </a:xfrm>
          <a:prstGeom prst="rect">
            <a:avLst/>
          </a:prstGeom>
          <a:noFill/>
          <a:ln/>
        </p:spPr>
        <p:txBody>
          <a:bodyPr wrap="square" lIns="0" tIns="0" rIns="0" bIns="0" rtlCol="0" anchor="t"/>
          <a:lstStyle/>
          <a:p>
            <a:pPr algn="l" indent="0" marL="0">
              <a:lnSpc>
                <a:spcPct val="105000"/>
              </a:lnSpc>
              <a:buNone/>
            </a:pPr>
            <a:r>
              <a:rPr lang="en-US" sz="2600" b="1" dirty="0">
                <a:solidFill>
                  <a:schemeClr val="bg2"/>
                </a:solidFill>
                <a:latin typeface="+mj-lt" pitchFamily="34" charset="0"/>
                <a:ea typeface="+mj-lt" pitchFamily="34" charset="-122"/>
                <a:cs typeface="+mj-lt" pitchFamily="34" charset="-120"/>
              </a:rPr>
              <a:t>Burban</a:t>
            </a:r>
            <a:endParaRPr lang="en-US" sz="2600" dirty="0"/>
          </a:p>
        </p:txBody>
      </p:sp>
      <p:sp>
        <p:nvSpPr>
          <p:cNvPr id="7" name="Text 5"/>
          <p:cNvSpPr txBox="1"/>
          <p:nvPr/>
        </p:nvSpPr>
        <p:spPr>
          <a:xfrm>
            <a:off x="1041400" y="2997200"/>
            <a:ext cx="4724400" cy="635000"/>
          </a:xfrm>
          <a:prstGeom prst="rect">
            <a:avLst/>
          </a:prstGeom>
          <a:noFill/>
          <a:ln/>
        </p:spPr>
        <p:txBody>
          <a:bodyPr wrap="square" lIns="0" tIns="0" rIns="0" bIns="0" rtlCol="0" anchor="t"/>
          <a:lstStyle/>
          <a:p>
            <a:pPr algn="l" indent="0" marL="0">
              <a:lnSpc>
                <a:spcPct val="130000"/>
              </a:lnSpc>
              <a:buNone/>
            </a:pPr>
            <a:r>
              <a:rPr lang="en-US" sz="1200" dirty="0">
                <a:solidFill>
                  <a:srgbClr val="CFE0D3"/>
                </a:solidFill>
                <a:latin typeface="+mn-lt" pitchFamily="34" charset="0"/>
                <a:ea typeface="+mn-lt" pitchFamily="34" charset="-122"/>
                <a:cs typeface="+mn-lt" pitchFamily="34" charset="-120"/>
              </a:rPr>
              <a:t>Offre les trophées et dotations remis à nos jeunes : championnats départementaux, Challenge U12, sélection U10.</a:t>
            </a:r>
            <a:endParaRPr lang="en-US" sz="1200" dirty="0"/>
          </a:p>
        </p:txBody>
      </p:sp>
      <p:sp>
        <p:nvSpPr>
          <p:cNvPr id="8" name="Partenaires institutionnels"/>
          <p:cNvSpPr/>
          <p:nvPr/>
        </p:nvSpPr>
        <p:spPr>
          <a:xfrm>
            <a:off x="6197600" y="2006600"/>
            <a:ext cx="5181600" cy="1778000"/>
          </a:xfrm>
          <a:prstGeom prst="roundRect">
            <a:avLst>
              <a:gd name="adj" fmla="val 4114"/>
            </a:avLst>
          </a:prstGeom>
          <a:solidFill>
            <a:schemeClr val="bg1"/>
          </a:solidFill>
          <a:ln w="9525">
            <a:solidFill>
              <a:schemeClr val="accent6"/>
            </a:solidFill>
            <a:prstDash val="solid"/>
          </a:ln>
        </p:spPr>
      </p:sp>
      <p:sp>
        <p:nvSpPr>
          <p:cNvPr id="9" name="Text 7"/>
          <p:cNvSpPr txBox="1"/>
          <p:nvPr/>
        </p:nvSpPr>
        <p:spPr>
          <a:xfrm>
            <a:off x="6426200" y="2235200"/>
            <a:ext cx="4724400" cy="228600"/>
          </a:xfrm>
          <a:prstGeom prst="rect">
            <a:avLst/>
          </a:prstGeom>
          <a:noFill/>
          <a:ln/>
        </p:spPr>
        <p:txBody>
          <a:bodyPr wrap="square" lIns="0" tIns="0" rIns="0" bIns="0" rtlCol="0" anchor="t"/>
          <a:lstStyle/>
          <a:p>
            <a:pPr algn="l" indent="0" marL="0">
              <a:lnSpc>
                <a:spcPct val="125000"/>
              </a:lnSpc>
              <a:buNone/>
            </a:pPr>
            <a:r>
              <a:rPr lang="en-US" sz="1200" spc="200" kern="0" dirty="0">
                <a:solidFill>
                  <a:schemeClr val="accent3"/>
                </a:solidFill>
                <a:latin typeface="+mn-lt" pitchFamily="34" charset="0"/>
                <a:ea typeface="+mn-lt" pitchFamily="34" charset="-122"/>
                <a:cs typeface="+mn-lt" pitchFamily="34" charset="-120"/>
              </a:rPr>
              <a:t>PARTENAIRES INSTITUTIONNELS</a:t>
            </a:r>
            <a:endParaRPr lang="en-US" sz="1200" dirty="0"/>
          </a:p>
        </p:txBody>
      </p:sp>
      <p:sp>
        <p:nvSpPr>
          <p:cNvPr id="10" name="Text 8"/>
          <p:cNvSpPr txBox="1"/>
          <p:nvPr/>
        </p:nvSpPr>
        <p:spPr>
          <a:xfrm>
            <a:off x="6426200" y="2540000"/>
            <a:ext cx="4724400" cy="1079500"/>
          </a:xfrm>
          <a:prstGeom prst="rect">
            <a:avLst/>
          </a:prstGeom>
          <a:noFill/>
          <a:ln/>
        </p:spPr>
        <p:txBody>
          <a:bodyPr wrap="square" lIns="0" tIns="0" rIns="0" bIns="0" rtlCol="0" anchor="t"/>
          <a:lstStyle/>
          <a:p>
            <a:pPr algn="l" indent="0" marL="0">
              <a:lnSpc>
                <a:spcPct val="145000"/>
              </a:lnSpc>
              <a:buNone/>
            </a:pPr>
            <a:r>
              <a:rPr lang="en-US" sz="1300" dirty="0">
                <a:solidFill>
                  <a:schemeClr val="tx1"/>
                </a:solidFill>
                <a:latin typeface="+mn-lt" pitchFamily="34" charset="0"/>
                <a:ea typeface="+mn-lt" pitchFamily="34" charset="-122"/>
                <a:cs typeface="+mn-lt" pitchFamily="34" charset="-120"/>
              </a:rPr>
              <a:t>Fédération française de golf · Ligue de golf Nouvelle-Aquitaine · Agence nationale du sport · Département de la Gironde · CDOS de la Gironde</a:t>
            </a:r>
            <a:endParaRPr lang="en-US" sz="1300" dirty="0"/>
          </a:p>
        </p:txBody>
      </p:sp>
      <p:sp>
        <p:nvSpPr>
          <p:cNvPr id="11" name="Text 9"/>
          <p:cNvSpPr txBox="1"/>
          <p:nvPr/>
        </p:nvSpPr>
        <p:spPr>
          <a:xfrm>
            <a:off x="812800" y="4064000"/>
            <a:ext cx="10566400" cy="228600"/>
          </a:xfrm>
          <a:prstGeom prst="rect">
            <a:avLst/>
          </a:prstGeom>
          <a:noFill/>
          <a:ln/>
        </p:spPr>
        <p:txBody>
          <a:bodyPr wrap="square" lIns="0" tIns="0" rIns="0" bIns="0" rtlCol="0" anchor="t"/>
          <a:lstStyle/>
          <a:p>
            <a:pPr algn="l" indent="0" marL="0">
              <a:lnSpc>
                <a:spcPct val="125000"/>
              </a:lnSpc>
              <a:buNone/>
            </a:pPr>
            <a:r>
              <a:rPr lang="en-US" sz="1200" spc="200" kern="0" dirty="0">
                <a:solidFill>
                  <a:schemeClr val="accent3"/>
                </a:solidFill>
                <a:latin typeface="+mn-lt" pitchFamily="34" charset="0"/>
                <a:ea typeface="+mn-lt" pitchFamily="34" charset="-122"/>
                <a:cs typeface="+mn-lt" pitchFamily="34" charset="-120"/>
              </a:rPr>
              <a:t>DEVENIR PARTENAIRE : DES FORMULES À CONSTRUIRE ENSEMBLE</a:t>
            </a:r>
            <a:endParaRPr lang="en-US" sz="1200" dirty="0"/>
          </a:p>
        </p:txBody>
      </p:sp>
      <p:sp>
        <p:nvSpPr>
          <p:cNvPr id="12" name="Shape 10"/>
          <p:cNvSpPr/>
          <p:nvPr/>
        </p:nvSpPr>
        <p:spPr>
          <a:xfrm>
            <a:off x="812800" y="4445000"/>
            <a:ext cx="457200" cy="457200"/>
          </a:xfrm>
          <a:prstGeom prst="ellipse">
            <a:avLst/>
          </a:prstGeom>
          <a:solidFill>
            <a:schemeClr val="accent1"/>
          </a:solidFill>
          <a:ln/>
        </p:spPr>
      </p:sp>
      <p:pic>
        <p:nvPicPr>
          <p:cNvPr id="13" name="Image 0" descr="preencoded.png">    </p:cNvPr>
          <p:cNvPicPr>
            <a:picLocks noChangeAspect="1"/>
          </p:cNvPicPr>
          <p:nvPr/>
        </p:nvPicPr>
        <p:blipFill>
          <a:blip r:embed="rId1"/>
          <a:stretch>
            <a:fillRect/>
          </a:stretch>
        </p:blipFill>
        <p:spPr>
          <a:xfrm>
            <a:off x="936244" y="4568444"/>
            <a:ext cx="210312" cy="210312"/>
          </a:xfrm>
          <a:prstGeom prst="rect">
            <a:avLst/>
          </a:prstGeom>
        </p:spPr>
      </p:pic>
      <p:sp>
        <p:nvSpPr>
          <p:cNvPr id="14" name="Text 11"/>
          <p:cNvSpPr txBox="1"/>
          <p:nvPr/>
        </p:nvSpPr>
        <p:spPr>
          <a:xfrm>
            <a:off x="1422400" y="4419600"/>
            <a:ext cx="2777067" cy="304800"/>
          </a:xfrm>
          <a:prstGeom prst="rect">
            <a:avLst/>
          </a:prstGeom>
          <a:noFill/>
          <a:ln/>
        </p:spPr>
        <p:txBody>
          <a:bodyPr wrap="square" lIns="0" tIns="0" rIns="0" bIns="0" rtlCol="0" anchor="t"/>
          <a:lstStyle/>
          <a:p>
            <a:pPr algn="l" indent="0" marL="0">
              <a:lnSpc>
                <a:spcPct val="105000"/>
              </a:lnSpc>
              <a:buNone/>
            </a:pPr>
            <a:r>
              <a:rPr lang="en-US" sz="1400" b="1" dirty="0">
                <a:solidFill>
                  <a:schemeClr val="tx2"/>
                </a:solidFill>
                <a:latin typeface="+mj-lt" pitchFamily="34" charset="0"/>
                <a:ea typeface="+mj-lt" pitchFamily="34" charset="-122"/>
                <a:cs typeface="+mj-lt" pitchFamily="34" charset="-120"/>
              </a:rPr>
              <a:t>Dotations et trophées</a:t>
            </a:r>
            <a:endParaRPr lang="en-US" sz="1400" dirty="0"/>
          </a:p>
        </p:txBody>
      </p:sp>
      <p:sp>
        <p:nvSpPr>
          <p:cNvPr id="15" name="Text 12"/>
          <p:cNvSpPr txBox="1"/>
          <p:nvPr/>
        </p:nvSpPr>
        <p:spPr>
          <a:xfrm>
            <a:off x="1422400" y="4762500"/>
            <a:ext cx="2777067" cy="5080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Récompenser une compétition ou une saison</a:t>
            </a:r>
            <a:endParaRPr lang="en-US" sz="1200" dirty="0"/>
          </a:p>
        </p:txBody>
      </p:sp>
      <p:sp>
        <p:nvSpPr>
          <p:cNvPr id="16" name="Shape 13"/>
          <p:cNvSpPr/>
          <p:nvPr/>
        </p:nvSpPr>
        <p:spPr>
          <a:xfrm>
            <a:off x="4402667" y="4445000"/>
            <a:ext cx="457200" cy="457200"/>
          </a:xfrm>
          <a:prstGeom prst="ellipse">
            <a:avLst/>
          </a:prstGeom>
          <a:solidFill>
            <a:schemeClr val="accent1"/>
          </a:solidFill>
          <a:ln/>
        </p:spPr>
      </p:sp>
      <p:pic>
        <p:nvPicPr>
          <p:cNvPr id="17" name="Image 1" descr="preencoded.png">    </p:cNvPr>
          <p:cNvPicPr>
            <a:picLocks noChangeAspect="1"/>
          </p:cNvPicPr>
          <p:nvPr/>
        </p:nvPicPr>
        <p:blipFill>
          <a:blip r:embed="rId2"/>
          <a:stretch>
            <a:fillRect/>
          </a:stretch>
        </p:blipFill>
        <p:spPr>
          <a:xfrm>
            <a:off x="4526111" y="4568444"/>
            <a:ext cx="210312" cy="210312"/>
          </a:xfrm>
          <a:prstGeom prst="rect">
            <a:avLst/>
          </a:prstGeom>
        </p:spPr>
      </p:pic>
      <p:sp>
        <p:nvSpPr>
          <p:cNvPr id="18" name="Text 14"/>
          <p:cNvSpPr txBox="1"/>
          <p:nvPr/>
        </p:nvSpPr>
        <p:spPr>
          <a:xfrm>
            <a:off x="5012267" y="4419600"/>
            <a:ext cx="2777067" cy="304800"/>
          </a:xfrm>
          <a:prstGeom prst="rect">
            <a:avLst/>
          </a:prstGeom>
          <a:noFill/>
          <a:ln/>
        </p:spPr>
        <p:txBody>
          <a:bodyPr wrap="square" lIns="0" tIns="0" rIns="0" bIns="0" rtlCol="0" anchor="t"/>
          <a:lstStyle/>
          <a:p>
            <a:pPr algn="l" indent="0" marL="0">
              <a:lnSpc>
                <a:spcPct val="105000"/>
              </a:lnSpc>
              <a:buNone/>
            </a:pPr>
            <a:r>
              <a:rPr lang="en-US" sz="1400" b="1" dirty="0">
                <a:solidFill>
                  <a:schemeClr val="tx2"/>
                </a:solidFill>
                <a:latin typeface="+mj-lt" pitchFamily="34" charset="0"/>
                <a:ea typeface="+mj-lt" pitchFamily="34" charset="-122"/>
                <a:cs typeface="+mj-lt" pitchFamily="34" charset="-120"/>
              </a:rPr>
              <a:t>Parrainage d'une épreuve</a:t>
            </a:r>
            <a:endParaRPr lang="en-US" sz="1400" dirty="0"/>
          </a:p>
        </p:txBody>
      </p:sp>
      <p:sp>
        <p:nvSpPr>
          <p:cNvPr id="19" name="Text 15"/>
          <p:cNvSpPr txBox="1"/>
          <p:nvPr/>
        </p:nvSpPr>
        <p:spPr>
          <a:xfrm>
            <a:off x="5012267" y="4762500"/>
            <a:ext cx="2777067" cy="5080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Associer votre nom à un circuit ou une finale</a:t>
            </a:r>
            <a:endParaRPr lang="en-US" sz="1200" dirty="0"/>
          </a:p>
        </p:txBody>
      </p:sp>
      <p:sp>
        <p:nvSpPr>
          <p:cNvPr id="20" name="Shape 16"/>
          <p:cNvSpPr/>
          <p:nvPr/>
        </p:nvSpPr>
        <p:spPr>
          <a:xfrm>
            <a:off x="7992533" y="4445000"/>
            <a:ext cx="457200" cy="457200"/>
          </a:xfrm>
          <a:prstGeom prst="ellipse">
            <a:avLst/>
          </a:prstGeom>
          <a:solidFill>
            <a:schemeClr val="accent1"/>
          </a:solidFill>
          <a:ln/>
        </p:spPr>
      </p:sp>
      <p:pic>
        <p:nvPicPr>
          <p:cNvPr id="21" name="Image 2" descr="preencoded.png">    </p:cNvPr>
          <p:cNvPicPr>
            <a:picLocks noChangeAspect="1"/>
          </p:cNvPicPr>
          <p:nvPr/>
        </p:nvPicPr>
        <p:blipFill>
          <a:blip r:embed="rId3"/>
          <a:stretch>
            <a:fillRect/>
          </a:stretch>
        </p:blipFill>
        <p:spPr>
          <a:xfrm>
            <a:off x="8115977" y="4568444"/>
            <a:ext cx="210312" cy="210312"/>
          </a:xfrm>
          <a:prstGeom prst="rect">
            <a:avLst/>
          </a:prstGeom>
        </p:spPr>
      </p:pic>
      <p:sp>
        <p:nvSpPr>
          <p:cNvPr id="22" name="Text 17"/>
          <p:cNvSpPr txBox="1"/>
          <p:nvPr/>
        </p:nvSpPr>
        <p:spPr>
          <a:xfrm>
            <a:off x="8602133" y="4419600"/>
            <a:ext cx="2777067" cy="304800"/>
          </a:xfrm>
          <a:prstGeom prst="rect">
            <a:avLst/>
          </a:prstGeom>
          <a:noFill/>
          <a:ln/>
        </p:spPr>
        <p:txBody>
          <a:bodyPr wrap="square" lIns="0" tIns="0" rIns="0" bIns="0" rtlCol="0" anchor="t"/>
          <a:lstStyle/>
          <a:p>
            <a:pPr algn="l" indent="0" marL="0">
              <a:lnSpc>
                <a:spcPct val="105000"/>
              </a:lnSpc>
              <a:buNone/>
            </a:pPr>
            <a:r>
              <a:rPr lang="en-US" sz="1400" b="1" dirty="0">
                <a:solidFill>
                  <a:schemeClr val="tx2"/>
                </a:solidFill>
                <a:latin typeface="+mj-lt" pitchFamily="34" charset="0"/>
                <a:ea typeface="+mj-lt" pitchFamily="34" charset="-122"/>
                <a:cs typeface="+mj-lt" pitchFamily="34" charset="-120"/>
              </a:rPr>
              <a:t>Soutien aux jeunes</a:t>
            </a:r>
            <a:endParaRPr lang="en-US" sz="1400" dirty="0"/>
          </a:p>
        </p:txBody>
      </p:sp>
      <p:sp>
        <p:nvSpPr>
          <p:cNvPr id="23" name="Text 18"/>
          <p:cNvSpPr txBox="1"/>
          <p:nvPr/>
        </p:nvSpPr>
        <p:spPr>
          <a:xfrm>
            <a:off x="8602133" y="4762500"/>
            <a:ext cx="2777067" cy="508000"/>
          </a:xfrm>
          <a:prstGeom prst="rect">
            <a:avLst/>
          </a:prstGeom>
          <a:noFill/>
          <a:ln/>
        </p:spPr>
        <p:txBody>
          <a:bodyPr wrap="square" lIns="0" tIns="0" rIns="0" bIns="0" rtlCol="0" anchor="t"/>
          <a:lstStyle/>
          <a:p>
            <a:pPr algn="l" indent="0" marL="0">
              <a:lnSpc>
                <a:spcPct val="130000"/>
              </a:lnSpc>
              <a:buNone/>
            </a:pPr>
            <a:r>
              <a:rPr lang="en-US" sz="1200" dirty="0">
                <a:solidFill>
                  <a:schemeClr val="accent5"/>
                </a:solidFill>
                <a:latin typeface="+mn-lt" pitchFamily="34" charset="0"/>
                <a:ea typeface="+mn-lt" pitchFamily="34" charset="-122"/>
                <a:cs typeface="+mn-lt" pitchFamily="34" charset="-120"/>
              </a:rPr>
              <a:t>Accompagner sélections et regroupements</a:t>
            </a:r>
            <a:endParaRPr lang="en-US" sz="1200" dirty="0"/>
          </a:p>
        </p:txBody>
      </p:sp>
      <p:sp>
        <p:nvSpPr>
          <p:cNvPr id="25" name="Slide Number Placeholder 0"/>
          <p:cNvSpPr>
            <a:spLocks noGrp="1"/>
          </p:cNvSpPr>
          <p:nvPr>
            <p:ph type="sldNum" sz="quarter" idx="4294967295"/>
          </p:nvPr>
        </p:nvSpPr>
        <p:spPr>
          <a:xfrm>
            <a:off x="10109200" y="6197600"/>
            <a:ext cx="1270000" cy="254000"/>
          </a:xfrm>
          <a:prstGeom prst="rect">
            <a:avLst/>
          </a:prstGeom>
          <a:extLst>
            <a:ext uri="{C572A759-6A51-4108-AA02-DFA0A04FC94B}">
              <ma14:wrappingTextBoxFlag xmlns:ma14="http://schemas.microsoft.com/office/mac/drawingml/2011/main" val="0"/>
            </a:ext>
          </a:extLst>
        </p:spPr>
        <p:txBody>
          <a:bodyPr/>
          <a:lstStyle>
            <a:lvl1pPr>
              <a:defRPr sz="1200">
                <a:solidFill>
                  <a:schemeClr val="accent3"/>
                </a:solidFill>
                <a:latin typeface="+mn-lt"/>
                <a:ea typeface="+mn-lt"/>
                <a:cs typeface="+mn-lt"/>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5397500" y="952500"/>
            <a:ext cx="1397000" cy="1460500"/>
          </a:xfrm>
          <a:prstGeom prst="roundRect">
            <a:avLst>
              <a:gd name="adj" fmla="val 5236"/>
            </a:avLst>
          </a:prstGeom>
          <a:solidFill>
            <a:srgbClr val="FFFFFF"/>
          </a:solidFill>
          <a:ln/>
        </p:spPr>
      </p:sp>
      <p:pic>
        <p:nvPicPr>
          <p:cNvPr id="3" name="Image 0" descr="Logo du Comité Départemental de Golf de Gironde">    </p:cNvPr>
          <p:cNvPicPr>
            <a:picLocks noChangeAspect="1"/>
          </p:cNvPicPr>
          <p:nvPr/>
        </p:nvPicPr>
        <p:blipFill>
          <a:blip r:embed="rId1"/>
          <a:srcRect l="0" r="0" t="0" b="0"/>
          <a:stretch/>
        </p:blipFill>
        <p:spPr>
          <a:xfrm>
            <a:off x="5524500" y="1079500"/>
            <a:ext cx="1143000" cy="1206500"/>
          </a:xfrm>
          <a:prstGeom prst="rect">
            <a:avLst/>
          </a:prstGeom>
        </p:spPr>
      </p:pic>
      <p:sp>
        <p:nvSpPr>
          <p:cNvPr id="4" name="Text 1"/>
          <p:cNvSpPr txBox="1"/>
          <p:nvPr/>
        </p:nvSpPr>
        <p:spPr>
          <a:xfrm>
            <a:off x="1447800" y="2730500"/>
            <a:ext cx="9296400" cy="1397000"/>
          </a:xfrm>
          <a:prstGeom prst="rect">
            <a:avLst/>
          </a:prstGeom>
          <a:noFill/>
          <a:ln/>
        </p:spPr>
        <p:txBody>
          <a:bodyPr wrap="square" lIns="0" tIns="0" rIns="0" bIns="0" rtlCol="0" anchor="ctr"/>
          <a:lstStyle/>
          <a:p>
            <a:pPr algn="ctr" indent="0" marL="0">
              <a:lnSpc>
                <a:spcPct val="105000"/>
              </a:lnSpc>
              <a:buNone/>
            </a:pPr>
            <a:r>
              <a:rPr lang="en-US" sz="4400" i="1" dirty="0">
                <a:solidFill>
                  <a:schemeClr val="bg2"/>
                </a:solidFill>
                <a:latin typeface="+mj-lt" pitchFamily="34" charset="0"/>
                <a:ea typeface="+mj-lt" pitchFamily="34" charset="-122"/>
                <a:cs typeface="+mj-lt" pitchFamily="34" charset="-120"/>
              </a:rPr>
              <a:t>Faire vivre le golf en Gironde, ensemble</a:t>
            </a:r>
            <a:endParaRPr lang="en-US" sz="4400" dirty="0"/>
          </a:p>
        </p:txBody>
      </p:sp>
      <p:sp>
        <p:nvSpPr>
          <p:cNvPr id="5" name="Shape 2"/>
          <p:cNvSpPr/>
          <p:nvPr/>
        </p:nvSpPr>
        <p:spPr>
          <a:xfrm>
            <a:off x="5715000" y="4381500"/>
            <a:ext cx="762000" cy="0"/>
          </a:xfrm>
          <a:prstGeom prst="line">
            <a:avLst/>
          </a:prstGeom>
          <a:noFill/>
          <a:ln w="19050">
            <a:solidFill>
              <a:schemeClr val="accent2"/>
            </a:solidFill>
            <a:prstDash val="solid"/>
          </a:ln>
        </p:spPr>
      </p:sp>
      <p:pic>
        <p:nvPicPr>
          <p:cNvPr id="6" name="Image 1" descr="preencoded.png">    </p:cNvPr>
          <p:cNvPicPr>
            <a:picLocks noChangeAspect="1"/>
          </p:cNvPicPr>
          <p:nvPr/>
        </p:nvPicPr>
        <p:blipFill>
          <a:blip r:embed="rId2"/>
          <a:stretch>
            <a:fillRect/>
          </a:stretch>
        </p:blipFill>
        <p:spPr>
          <a:xfrm>
            <a:off x="1371600" y="4775200"/>
            <a:ext cx="254000" cy="254000"/>
          </a:xfrm>
          <a:prstGeom prst="rect">
            <a:avLst/>
          </a:prstGeom>
        </p:spPr>
      </p:pic>
      <p:sp>
        <p:nvSpPr>
          <p:cNvPr id="7" name="Text 3"/>
          <p:cNvSpPr txBox="1"/>
          <p:nvPr/>
        </p:nvSpPr>
        <p:spPr>
          <a:xfrm>
            <a:off x="1727200" y="4711700"/>
            <a:ext cx="1930400" cy="381000"/>
          </a:xfrm>
          <a:prstGeom prst="rect">
            <a:avLst/>
          </a:prstGeom>
          <a:noFill/>
          <a:ln/>
        </p:spPr>
        <p:txBody>
          <a:bodyPr wrap="square" lIns="0" tIns="0" rIns="0" bIns="0" rtlCol="0" anchor="ctr"/>
          <a:lstStyle/>
          <a:p>
            <a:pPr algn="l" indent="0" marL="0">
              <a:lnSpc>
                <a:spcPct val="125000"/>
              </a:lnSpc>
              <a:buNone/>
            </a:pPr>
            <a:r>
              <a:rPr lang="en-US" sz="1500" dirty="0">
                <a:solidFill>
                  <a:schemeClr val="bg2"/>
                </a:solidFill>
                <a:latin typeface="+mn-lt" pitchFamily="34" charset="0"/>
                <a:ea typeface="+mn-lt" pitchFamily="34" charset="-122"/>
                <a:cs typeface="+mn-lt" pitchFamily="34" charset="-120"/>
              </a:rPr>
              <a:t>cdgolf33.com</a:t>
            </a:r>
            <a:endParaRPr lang="en-US" sz="1500" dirty="0"/>
          </a:p>
        </p:txBody>
      </p:sp>
      <p:pic>
        <p:nvPicPr>
          <p:cNvPr id="8" name="Image 2" descr="preencoded.png">    </p:cNvPr>
          <p:cNvPicPr>
            <a:picLocks noChangeAspect="1"/>
          </p:cNvPicPr>
          <p:nvPr/>
        </p:nvPicPr>
        <p:blipFill>
          <a:blip r:embed="rId3"/>
          <a:stretch>
            <a:fillRect/>
          </a:stretch>
        </p:blipFill>
        <p:spPr>
          <a:xfrm>
            <a:off x="4064000" y="4775200"/>
            <a:ext cx="254000" cy="254000"/>
          </a:xfrm>
          <a:prstGeom prst="rect">
            <a:avLst/>
          </a:prstGeom>
        </p:spPr>
      </p:pic>
      <p:sp>
        <p:nvSpPr>
          <p:cNvPr id="9" name="Text 4"/>
          <p:cNvSpPr txBox="1"/>
          <p:nvPr/>
        </p:nvSpPr>
        <p:spPr>
          <a:xfrm>
            <a:off x="4419600" y="4711700"/>
            <a:ext cx="3200400" cy="381000"/>
          </a:xfrm>
          <a:prstGeom prst="rect">
            <a:avLst/>
          </a:prstGeom>
          <a:noFill/>
          <a:ln/>
        </p:spPr>
        <p:txBody>
          <a:bodyPr wrap="square" lIns="0" tIns="0" rIns="0" bIns="0" rtlCol="0" anchor="ctr"/>
          <a:lstStyle/>
          <a:p>
            <a:pPr algn="l" indent="0" marL="0">
              <a:lnSpc>
                <a:spcPct val="125000"/>
              </a:lnSpc>
              <a:buNone/>
            </a:pPr>
            <a:r>
              <a:rPr lang="en-US" sz="1500" dirty="0">
                <a:solidFill>
                  <a:schemeClr val="bg2"/>
                </a:solidFill>
                <a:latin typeface="+mn-lt" pitchFamily="34" charset="0"/>
                <a:ea typeface="+mn-lt" pitchFamily="34" charset="-122"/>
                <a:cs typeface="+mn-lt" pitchFamily="34" charset="-120"/>
              </a:rPr>
              <a:t>Formulaire de contact du site</a:t>
            </a:r>
            <a:endParaRPr lang="en-US" sz="1500" dirty="0"/>
          </a:p>
        </p:txBody>
      </p:sp>
      <p:pic>
        <p:nvPicPr>
          <p:cNvPr id="10" name="Image 3" descr="preencoded.png">    </p:cNvPr>
          <p:cNvPicPr>
            <a:picLocks noChangeAspect="1"/>
          </p:cNvPicPr>
          <p:nvPr/>
        </p:nvPicPr>
        <p:blipFill>
          <a:blip r:embed="rId4"/>
          <a:stretch>
            <a:fillRect/>
          </a:stretch>
        </p:blipFill>
        <p:spPr>
          <a:xfrm>
            <a:off x="8026400" y="4775200"/>
            <a:ext cx="254000" cy="254000"/>
          </a:xfrm>
          <a:prstGeom prst="rect">
            <a:avLst/>
          </a:prstGeom>
        </p:spPr>
      </p:pic>
      <p:sp>
        <p:nvSpPr>
          <p:cNvPr id="11" name="Text 5"/>
          <p:cNvSpPr txBox="1"/>
          <p:nvPr/>
        </p:nvSpPr>
        <p:spPr>
          <a:xfrm>
            <a:off x="8382000" y="4711700"/>
            <a:ext cx="2438400" cy="381000"/>
          </a:xfrm>
          <a:prstGeom prst="rect">
            <a:avLst/>
          </a:prstGeom>
          <a:noFill/>
          <a:ln/>
        </p:spPr>
        <p:txBody>
          <a:bodyPr wrap="square" lIns="0" tIns="0" rIns="0" bIns="0" rtlCol="0" anchor="ctr"/>
          <a:lstStyle/>
          <a:p>
            <a:pPr algn="l" indent="0" marL="0">
              <a:lnSpc>
                <a:spcPct val="125000"/>
              </a:lnSpc>
              <a:buNone/>
            </a:pPr>
            <a:r>
              <a:rPr lang="en-US" sz="1500" dirty="0">
                <a:solidFill>
                  <a:schemeClr val="bg2"/>
                </a:solidFill>
                <a:latin typeface="+mn-lt" pitchFamily="34" charset="0"/>
                <a:ea typeface="+mn-lt" pitchFamily="34" charset="-122"/>
                <a:cs typeface="+mn-lt" pitchFamily="34" charset="-120"/>
              </a:rPr>
              <a:t>Instagram @cdgolf33</a:t>
            </a:r>
            <a:endParaRPr lang="en-US" sz="1500" dirty="0"/>
          </a:p>
        </p:txBody>
      </p:sp>
    </p:spTree>
  </p:cSld>
  <p:clrMapOvr>
    <a:masterClrMapping/>
  </p:clrMapOvr>
</p:sld>
</file>

<file path=ppt/theme/theme1.xml><?xml version="1.0" encoding="utf-8"?>
<a:theme xmlns:a="http://schemas.openxmlformats.org/drawingml/2006/main" name="Comité de Golf de Gironde">
  <a:themeElements>
    <a:clrScheme name="Comité de Golf de Gironde">
      <a:dk1>
        <a:srgbClr val="2B3A32"/>
      </a:dk1>
      <a:lt1>
        <a:srgbClr val="FFFDF8"/>
      </a:lt1>
      <a:dk2>
        <a:srgbClr val="003D20"/>
      </a:dk2>
      <a:lt2>
        <a:srgbClr val="F7F4EC"/>
      </a:lt2>
      <a:accent1>
        <a:srgbClr val="008542"/>
      </a:accent1>
      <a:accent2>
        <a:srgbClr val="B8975A"/>
      </a:accent2>
      <a:accent3>
        <a:srgbClr val="866A33"/>
      </a:accent3>
      <a:accent4>
        <a:srgbClr val="D8C08A"/>
      </a:accent4>
      <a:accent5>
        <a:srgbClr val="4A5850"/>
      </a:accent5>
      <a:accent6>
        <a:srgbClr val="E5DFCF"/>
      </a:accent6>
      <a:hlink>
        <a:srgbClr val="008542"/>
      </a:hlink>
      <a:folHlink>
        <a:srgbClr val="866A33"/>
      </a:folHlink>
    </a:clrScheme>
    <a:fontScheme name="Comité de Golf de Girond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Comité Départemental de Golf de Gironde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du Comité Départemental de Golf de Gironde</dc:title>
  <dc:subject>PptxGenJS Presentation</dc:subject>
  <dc:creator>Comité Départemental de Golf de Gironde</dc:creator>
  <cp:lastModifiedBy>Comité Départemental de Golf de Gironde</cp:lastModifiedBy>
  <cp:revision>1</cp:revision>
  <dcterms:created xsi:type="dcterms:W3CDTF">2026-10-13T07:32:14Z</dcterms:created>
  <dcterms:modified xsi:type="dcterms:W3CDTF">2026-10-13T07:32:14Z</dcterms:modified>
</cp:coreProperties>
</file>